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3" r:id="rId2"/>
  </p:sldMasterIdLst>
  <p:notesMasterIdLst>
    <p:notesMasterId r:id="rId63"/>
  </p:notesMasterIdLst>
  <p:handoutMasterIdLst>
    <p:handoutMasterId r:id="rId64"/>
  </p:handoutMasterIdLst>
  <p:sldIdLst>
    <p:sldId id="256" r:id="rId3"/>
    <p:sldId id="270" r:id="rId4"/>
    <p:sldId id="275" r:id="rId5"/>
    <p:sldId id="293" r:id="rId6"/>
    <p:sldId id="318" r:id="rId7"/>
    <p:sldId id="319" r:id="rId8"/>
    <p:sldId id="320" r:id="rId9"/>
    <p:sldId id="321" r:id="rId10"/>
    <p:sldId id="322" r:id="rId11"/>
    <p:sldId id="324" r:id="rId12"/>
    <p:sldId id="325" r:id="rId13"/>
    <p:sldId id="326" r:id="rId14"/>
    <p:sldId id="269" r:id="rId15"/>
    <p:sldId id="328" r:id="rId16"/>
    <p:sldId id="329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3" r:id="rId28"/>
    <p:sldId id="344" r:id="rId29"/>
    <p:sldId id="345" r:id="rId30"/>
    <p:sldId id="346" r:id="rId31"/>
    <p:sldId id="347" r:id="rId32"/>
    <p:sldId id="348" r:id="rId33"/>
    <p:sldId id="349" r:id="rId34"/>
    <p:sldId id="350" r:id="rId35"/>
    <p:sldId id="351" r:id="rId36"/>
    <p:sldId id="352" r:id="rId37"/>
    <p:sldId id="353" r:id="rId38"/>
    <p:sldId id="354" r:id="rId39"/>
    <p:sldId id="355" r:id="rId40"/>
    <p:sldId id="356" r:id="rId41"/>
    <p:sldId id="357" r:id="rId42"/>
    <p:sldId id="358" r:id="rId43"/>
    <p:sldId id="359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71" r:id="rId52"/>
    <p:sldId id="372" r:id="rId53"/>
    <p:sldId id="373" r:id="rId54"/>
    <p:sldId id="360" r:id="rId55"/>
    <p:sldId id="380" r:id="rId56"/>
    <p:sldId id="374" r:id="rId57"/>
    <p:sldId id="375" r:id="rId58"/>
    <p:sldId id="377" r:id="rId59"/>
    <p:sldId id="378" r:id="rId60"/>
    <p:sldId id="379" r:id="rId61"/>
    <p:sldId id="274" r:id="rId62"/>
  </p:sldIdLst>
  <p:sldSz cx="9906000" cy="6858000" type="A4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4764B0"/>
    <a:srgbClr val="003A1A"/>
    <a:srgbClr val="003300"/>
    <a:srgbClr val="336600"/>
    <a:srgbClr val="996600"/>
    <a:srgbClr val="FFFFCC"/>
    <a:srgbClr val="ABF3AB"/>
    <a:srgbClr val="FFD65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731" autoAdjust="0"/>
  </p:normalViewPr>
  <p:slideViewPr>
    <p:cSldViewPr snapToGrid="0">
      <p:cViewPr varScale="1">
        <p:scale>
          <a:sx n="110" d="100"/>
          <a:sy n="110" d="100"/>
        </p:scale>
        <p:origin x="-1350" y="-7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2214" y="-90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379491-5ED6-4464-82FF-0FFB9549298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0AD37A1E-7AB3-43D9-9230-3CF6BEEFB0AE}">
      <dgm:prSet phldrT="[텍스트]" custT="1"/>
      <dgm:spPr/>
      <dgm:t>
        <a:bodyPr/>
        <a:lstStyle/>
        <a:p>
          <a:pPr latinLnBrk="1">
            <a:lnSpc>
              <a:spcPct val="50000"/>
            </a:lnSpc>
          </a:pPr>
          <a:r>
            <a:rPr lang="en-US" altLang="ko-KR" sz="2000" b="1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(</a:t>
          </a:r>
          <a:r>
            <a:rPr lang="ko-KR" altLang="en-US" sz="2000" b="1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계약기간</a:t>
          </a:r>
          <a:r>
            <a:rPr lang="en-US" altLang="ko-KR" sz="2000" b="1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) </a:t>
          </a:r>
          <a:r>
            <a:rPr lang="ko-KR" altLang="en-US" sz="2000" b="1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최초 </a:t>
          </a:r>
          <a:r>
            <a:rPr lang="en-US" altLang="ko-KR" sz="2000" b="1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3</a:t>
          </a:r>
          <a:r>
            <a:rPr lang="ko-KR" altLang="en-US" sz="2000" b="1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년이며  추가연장</a:t>
          </a:r>
          <a:r>
            <a:rPr lang="en-US" altLang="ko-KR" sz="2000" b="1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(2</a:t>
          </a:r>
          <a:r>
            <a:rPr lang="ko-KR" altLang="en-US" sz="2000" b="1" dirty="0" err="1" smtClean="0">
              <a:solidFill>
                <a:schemeClr val="accent6">
                  <a:lumMod val="40000"/>
                  <a:lumOff val="60000"/>
                </a:schemeClr>
              </a:solidFill>
            </a:rPr>
            <a:t>년이내</a:t>
          </a:r>
          <a:r>
            <a:rPr lang="ko-KR" altLang="en-US" sz="2000" b="1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 가능</a:t>
          </a:r>
          <a:r>
            <a:rPr lang="en-US" altLang="ko-KR" sz="2000" b="1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)</a:t>
          </a:r>
        </a:p>
      </dgm:t>
    </dgm:pt>
    <dgm:pt modelId="{6A6C71DC-174C-4C5F-A23B-EB4499C763E7}" type="parTrans" cxnId="{7B3032C7-DB2D-42C2-9AB3-6B8923552D15}">
      <dgm:prSet/>
      <dgm:spPr/>
      <dgm:t>
        <a:bodyPr/>
        <a:lstStyle/>
        <a:p>
          <a:pPr latinLnBrk="1"/>
          <a:endParaRPr lang="ko-KR" altLang="en-US"/>
        </a:p>
      </dgm:t>
    </dgm:pt>
    <dgm:pt modelId="{D3648A1C-B3D0-4948-AEC7-FCF04B80FCB2}" type="sibTrans" cxnId="{7B3032C7-DB2D-42C2-9AB3-6B8923552D15}">
      <dgm:prSet/>
      <dgm:spPr/>
      <dgm:t>
        <a:bodyPr/>
        <a:lstStyle/>
        <a:p>
          <a:pPr latinLnBrk="1"/>
          <a:endParaRPr lang="ko-KR" altLang="en-US"/>
        </a:p>
      </dgm:t>
    </dgm:pt>
    <dgm:pt modelId="{DD64C8F2-60F4-476A-9409-BC8F7AFCDCF9}">
      <dgm:prSet phldrT="[텍스트]" custT="1"/>
      <dgm:spPr/>
      <dgm:t>
        <a:bodyPr/>
        <a:lstStyle/>
        <a:p>
          <a:pPr latinLnBrk="1"/>
          <a:r>
            <a:rPr lang="ko-KR" altLang="en-US" sz="2000" dirty="0" err="1" smtClean="0"/>
            <a:t>추가연장시</a:t>
          </a:r>
          <a:r>
            <a:rPr lang="ko-KR" altLang="en-US" sz="2000" dirty="0" smtClean="0"/>
            <a:t> 계약종료 </a:t>
          </a:r>
          <a:r>
            <a:rPr lang="en-US" altLang="ko-KR" sz="2000" dirty="0" smtClean="0"/>
            <a:t>14</a:t>
          </a:r>
          <a:r>
            <a:rPr lang="ko-KR" altLang="en-US" sz="2000" dirty="0" smtClean="0"/>
            <a:t>일전 연장서류 제출</a:t>
          </a:r>
          <a:endParaRPr lang="ko-KR" altLang="en-US" sz="2000" dirty="0"/>
        </a:p>
      </dgm:t>
    </dgm:pt>
    <dgm:pt modelId="{5C824616-1B2F-4A34-8420-DB2CD0B04553}" type="parTrans" cxnId="{8DC67751-1188-400C-A319-FED3BAF8C0E6}">
      <dgm:prSet/>
      <dgm:spPr/>
      <dgm:t>
        <a:bodyPr/>
        <a:lstStyle/>
        <a:p>
          <a:pPr latinLnBrk="1"/>
          <a:endParaRPr lang="ko-KR" altLang="en-US"/>
        </a:p>
      </dgm:t>
    </dgm:pt>
    <dgm:pt modelId="{A7D57C4B-249F-4817-A376-4BD795EB708D}" type="sibTrans" cxnId="{8DC67751-1188-400C-A319-FED3BAF8C0E6}">
      <dgm:prSet/>
      <dgm:spPr/>
      <dgm:t>
        <a:bodyPr/>
        <a:lstStyle/>
        <a:p>
          <a:pPr latinLnBrk="1"/>
          <a:endParaRPr lang="ko-KR" altLang="en-US"/>
        </a:p>
      </dgm:t>
    </dgm:pt>
    <dgm:pt modelId="{B357158E-6055-4567-930D-6B357514E280}">
      <dgm:prSet phldrT="[텍스트]" custT="1"/>
      <dgm:spPr/>
      <dgm:t>
        <a:bodyPr/>
        <a:lstStyle/>
        <a:p>
          <a:pPr latinLnBrk="1"/>
          <a:r>
            <a:rPr lang="en-US" altLang="ko-KR" sz="2000" dirty="0" smtClean="0"/>
            <a:t>20.3.1 </a:t>
          </a:r>
          <a:r>
            <a:rPr lang="ko-KR" altLang="en-US" sz="2000" dirty="0" smtClean="0"/>
            <a:t>일 이후 입찰공고 후 계약된 건부터 최초 계약기간은 </a:t>
          </a:r>
          <a:r>
            <a:rPr lang="en-US" altLang="ko-KR" sz="2000" dirty="0" smtClean="0"/>
            <a:t>3</a:t>
          </a:r>
          <a:r>
            <a:rPr lang="ko-KR" altLang="en-US" sz="2000" dirty="0" smtClean="0"/>
            <a:t>년</a:t>
          </a:r>
          <a:endParaRPr lang="ko-KR" altLang="en-US" sz="2000" dirty="0"/>
        </a:p>
      </dgm:t>
    </dgm:pt>
    <dgm:pt modelId="{1AB4280D-E56F-4223-9FCE-FBA16A870D86}" type="parTrans" cxnId="{7AF13B66-B284-499B-B864-B92ADFCF3F35}">
      <dgm:prSet/>
      <dgm:spPr/>
      <dgm:t>
        <a:bodyPr/>
        <a:lstStyle/>
        <a:p>
          <a:pPr latinLnBrk="1"/>
          <a:endParaRPr lang="ko-KR" altLang="en-US"/>
        </a:p>
      </dgm:t>
    </dgm:pt>
    <dgm:pt modelId="{80265A62-D3C3-4DC2-9D64-17C3B9AB541D}" type="sibTrans" cxnId="{7AF13B66-B284-499B-B864-B92ADFCF3F35}">
      <dgm:prSet/>
      <dgm:spPr/>
      <dgm:t>
        <a:bodyPr/>
        <a:lstStyle/>
        <a:p>
          <a:pPr latinLnBrk="1"/>
          <a:endParaRPr lang="ko-KR" altLang="en-US"/>
        </a:p>
      </dgm:t>
    </dgm:pt>
    <dgm:pt modelId="{B3D9DB37-6C16-4FEB-9DB3-5B5899F41CC7}" type="pres">
      <dgm:prSet presAssocID="{B4379491-5ED6-4464-82FF-0FFB9549298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2FB9A7F-01D3-4665-BF63-9FBC3C7D3173}" type="pres">
      <dgm:prSet presAssocID="{0AD37A1E-7AB3-43D9-9230-3CF6BEEFB0AE}" presName="parentText" presStyleLbl="node1" presStyleIdx="0" presStyleCnt="1" custScaleY="63225" custLinFactNeighborY="-3756">
        <dgm:presLayoutVars>
          <dgm:chMax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5EF92D5-3D43-496A-865A-D23297E324F3}" type="pres">
      <dgm:prSet presAssocID="{0AD37A1E-7AB3-43D9-9230-3CF6BEEFB0AE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C47BF14F-0B82-4DEC-85EA-4564ACFA2098}" type="presOf" srcId="{DD64C8F2-60F4-476A-9409-BC8F7AFCDCF9}" destId="{D5EF92D5-3D43-496A-865A-D23297E324F3}" srcOrd="0" destOrd="0" presId="urn:microsoft.com/office/officeart/2005/8/layout/vList2"/>
    <dgm:cxn modelId="{5D99A1E2-1745-4540-841C-C2328E4E1572}" type="presOf" srcId="{0AD37A1E-7AB3-43D9-9230-3CF6BEEFB0AE}" destId="{02FB9A7F-01D3-4665-BF63-9FBC3C7D3173}" srcOrd="0" destOrd="0" presId="urn:microsoft.com/office/officeart/2005/8/layout/vList2"/>
    <dgm:cxn modelId="{7B3032C7-DB2D-42C2-9AB3-6B8923552D15}" srcId="{B4379491-5ED6-4464-82FF-0FFB9549298C}" destId="{0AD37A1E-7AB3-43D9-9230-3CF6BEEFB0AE}" srcOrd="0" destOrd="0" parTransId="{6A6C71DC-174C-4C5F-A23B-EB4499C763E7}" sibTransId="{D3648A1C-B3D0-4948-AEC7-FCF04B80FCB2}"/>
    <dgm:cxn modelId="{8DC67751-1188-400C-A319-FED3BAF8C0E6}" srcId="{0AD37A1E-7AB3-43D9-9230-3CF6BEEFB0AE}" destId="{DD64C8F2-60F4-476A-9409-BC8F7AFCDCF9}" srcOrd="0" destOrd="0" parTransId="{5C824616-1B2F-4A34-8420-DB2CD0B04553}" sibTransId="{A7D57C4B-249F-4817-A376-4BD795EB708D}"/>
    <dgm:cxn modelId="{E4E37103-CC22-499D-91CA-B53A44A73591}" type="presOf" srcId="{B4379491-5ED6-4464-82FF-0FFB9549298C}" destId="{B3D9DB37-6C16-4FEB-9DB3-5B5899F41CC7}" srcOrd="0" destOrd="0" presId="urn:microsoft.com/office/officeart/2005/8/layout/vList2"/>
    <dgm:cxn modelId="{7AF13B66-B284-499B-B864-B92ADFCF3F35}" srcId="{0AD37A1E-7AB3-43D9-9230-3CF6BEEFB0AE}" destId="{B357158E-6055-4567-930D-6B357514E280}" srcOrd="1" destOrd="0" parTransId="{1AB4280D-E56F-4223-9FCE-FBA16A870D86}" sibTransId="{80265A62-D3C3-4DC2-9D64-17C3B9AB541D}"/>
    <dgm:cxn modelId="{4C02B54B-9BA6-4CA3-96E3-1C376D179D55}" type="presOf" srcId="{B357158E-6055-4567-930D-6B357514E280}" destId="{D5EF92D5-3D43-496A-865A-D23297E324F3}" srcOrd="0" destOrd="1" presId="urn:microsoft.com/office/officeart/2005/8/layout/vList2"/>
    <dgm:cxn modelId="{39205E1B-5264-4B79-BF88-313756386BBA}" type="presParOf" srcId="{B3D9DB37-6C16-4FEB-9DB3-5B5899F41CC7}" destId="{02FB9A7F-01D3-4665-BF63-9FBC3C7D3173}" srcOrd="0" destOrd="0" presId="urn:microsoft.com/office/officeart/2005/8/layout/vList2"/>
    <dgm:cxn modelId="{149B77C0-1ED8-4794-86F2-F7813D34D3BC}" type="presParOf" srcId="{B3D9DB37-6C16-4FEB-9DB3-5B5899F41CC7}" destId="{D5EF92D5-3D43-496A-865A-D23297E324F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FB9A7F-01D3-4665-BF63-9FBC3C7D3173}">
      <dsp:nvSpPr>
        <dsp:cNvPr id="0" name=""/>
        <dsp:cNvSpPr/>
      </dsp:nvSpPr>
      <dsp:spPr>
        <a:xfrm>
          <a:off x="0" y="187776"/>
          <a:ext cx="8445150" cy="7693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latinLnBrk="1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000" b="1" kern="1200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(</a:t>
          </a:r>
          <a:r>
            <a:rPr lang="ko-KR" altLang="en-US" sz="2000" b="1" kern="1200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계약기간</a:t>
          </a:r>
          <a:r>
            <a:rPr lang="en-US" altLang="ko-KR" sz="2000" b="1" kern="1200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) </a:t>
          </a:r>
          <a:r>
            <a:rPr lang="ko-KR" altLang="en-US" sz="2000" b="1" kern="1200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최초 </a:t>
          </a:r>
          <a:r>
            <a:rPr lang="en-US" altLang="ko-KR" sz="2000" b="1" kern="1200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3</a:t>
          </a:r>
          <a:r>
            <a:rPr lang="ko-KR" altLang="en-US" sz="2000" b="1" kern="1200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년이며  추가연장</a:t>
          </a:r>
          <a:r>
            <a:rPr lang="en-US" altLang="ko-KR" sz="2000" b="1" kern="1200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(2</a:t>
          </a:r>
          <a:r>
            <a:rPr lang="ko-KR" altLang="en-US" sz="2000" b="1" kern="1200" dirty="0" err="1" smtClean="0">
              <a:solidFill>
                <a:schemeClr val="accent6">
                  <a:lumMod val="40000"/>
                  <a:lumOff val="60000"/>
                </a:schemeClr>
              </a:solidFill>
            </a:rPr>
            <a:t>년이내</a:t>
          </a:r>
          <a:r>
            <a:rPr lang="ko-KR" altLang="en-US" sz="2000" b="1" kern="1200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 가능</a:t>
          </a:r>
          <a:r>
            <a:rPr lang="en-US" altLang="ko-KR" sz="2000" b="1" kern="1200" dirty="0" smtClean="0">
              <a:solidFill>
                <a:schemeClr val="accent6">
                  <a:lumMod val="40000"/>
                  <a:lumOff val="60000"/>
                </a:schemeClr>
              </a:solidFill>
            </a:rPr>
            <a:t>)</a:t>
          </a:r>
        </a:p>
      </dsp:txBody>
      <dsp:txXfrm>
        <a:off x="37555" y="225331"/>
        <a:ext cx="8370040" cy="694211"/>
      </dsp:txXfrm>
    </dsp:sp>
    <dsp:sp modelId="{D5EF92D5-3D43-496A-865A-D23297E324F3}">
      <dsp:nvSpPr>
        <dsp:cNvPr id="0" name=""/>
        <dsp:cNvSpPr/>
      </dsp:nvSpPr>
      <dsp:spPr>
        <a:xfrm>
          <a:off x="0" y="997527"/>
          <a:ext cx="8445150" cy="1076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134" tIns="25400" rIns="142240" bIns="25400" numCol="1" spcCol="1270" anchor="t" anchorCtr="0">
          <a:noAutofit/>
        </a:bodyPr>
        <a:lstStyle/>
        <a:p>
          <a:pPr marL="228600" lvl="1" indent="-228600" algn="l" defTabSz="8890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ko-KR" altLang="en-US" sz="2000" kern="1200" dirty="0" err="1" smtClean="0"/>
            <a:t>추가연장시</a:t>
          </a:r>
          <a:r>
            <a:rPr lang="ko-KR" altLang="en-US" sz="2000" kern="1200" dirty="0" smtClean="0"/>
            <a:t> 계약종료 </a:t>
          </a:r>
          <a:r>
            <a:rPr lang="en-US" altLang="ko-KR" sz="2000" kern="1200" dirty="0" smtClean="0"/>
            <a:t>14</a:t>
          </a:r>
          <a:r>
            <a:rPr lang="ko-KR" altLang="en-US" sz="2000" kern="1200" dirty="0" smtClean="0"/>
            <a:t>일전 연장서류 제출</a:t>
          </a:r>
          <a:endParaRPr lang="ko-KR" altLang="en-US" sz="2000" kern="1200" dirty="0"/>
        </a:p>
        <a:p>
          <a:pPr marL="228600" lvl="1" indent="-228600" algn="l" defTabSz="889000" latinLnBrk="1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altLang="ko-KR" sz="2000" kern="1200" dirty="0" smtClean="0"/>
            <a:t>20.3.1 </a:t>
          </a:r>
          <a:r>
            <a:rPr lang="ko-KR" altLang="en-US" sz="2000" kern="1200" dirty="0" smtClean="0"/>
            <a:t>일 이후 입찰공고 후 계약된 건부터 최초 계약기간은 </a:t>
          </a:r>
          <a:r>
            <a:rPr lang="en-US" altLang="ko-KR" sz="2000" kern="1200" dirty="0" smtClean="0"/>
            <a:t>3</a:t>
          </a:r>
          <a:r>
            <a:rPr lang="ko-KR" altLang="en-US" sz="2000" kern="1200" dirty="0" smtClean="0"/>
            <a:t>년</a:t>
          </a:r>
          <a:endParaRPr lang="ko-KR" altLang="en-US" sz="2000" kern="1200" dirty="0"/>
        </a:p>
      </dsp:txBody>
      <dsp:txXfrm>
        <a:off x="0" y="997527"/>
        <a:ext cx="8445150" cy="1076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2C8472-2B11-4C50-99C5-5F5F4B49D8A6}" type="datetimeFigureOut">
              <a:rPr lang="ko-KR" altLang="en-US" smtClean="0"/>
              <a:pPr/>
              <a:t>2021-08-02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03E3E0-AD94-4D15-A6C4-5DA759B6D97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480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A4175B8C-DF90-4444-88E4-F1D95D87E965}" type="datetimeFigureOut">
              <a:rPr lang="ko-KR" altLang="en-US" smtClean="0"/>
              <a:pPr/>
              <a:t>2021-08-02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09" tIns="46154" rIns="92309" bIns="46154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2309" tIns="46154" rIns="92309" bIns="46154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78405DAE-064F-4E16-A6EA-40DBFA52F80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6808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 userDrawn="1"/>
        </p:nvSpPr>
        <p:spPr>
          <a:xfrm>
            <a:off x="763772" y="2211573"/>
            <a:ext cx="8378456" cy="914400"/>
          </a:xfrm>
          <a:prstGeom prst="roundRect">
            <a:avLst>
              <a:gd name="adj" fmla="val 50000"/>
            </a:avLst>
          </a:prstGeom>
          <a:solidFill>
            <a:srgbClr val="4764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n>
                <a:noFill/>
              </a:ln>
              <a:solidFill>
                <a:srgbClr val="FFFF00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8" name="액자 7"/>
          <p:cNvSpPr/>
          <p:nvPr userDrawn="1"/>
        </p:nvSpPr>
        <p:spPr>
          <a:xfrm>
            <a:off x="0" y="0"/>
            <a:ext cx="9906000" cy="6858000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189626" y="217216"/>
            <a:ext cx="2542540" cy="365125"/>
          </a:xfrm>
        </p:spPr>
        <p:txBody>
          <a:bodyPr/>
          <a:lstStyle/>
          <a:p>
            <a:fld id="{1CE12531-6FF3-4A70-ADD4-1CF142C0B40C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액자 1"/>
          <p:cNvSpPr/>
          <p:nvPr userDrawn="1"/>
        </p:nvSpPr>
        <p:spPr>
          <a:xfrm>
            <a:off x="350489" y="230585"/>
            <a:ext cx="6396711" cy="684076"/>
          </a:xfrm>
          <a:prstGeom prst="frame">
            <a:avLst>
              <a:gd name="adj1" fmla="val 76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0" y="6638925"/>
            <a:ext cx="9906000" cy="219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" name="액자 5"/>
          <p:cNvSpPr/>
          <p:nvPr userDrawn="1"/>
        </p:nvSpPr>
        <p:spPr>
          <a:xfrm>
            <a:off x="0" y="0"/>
            <a:ext cx="9906000" cy="6858000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819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142874" y="123824"/>
            <a:ext cx="9648825" cy="771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0" y="6638925"/>
            <a:ext cx="9906000" cy="219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4" name="Picture 3" descr="C:\Users\madeit-top1\Documents\PPT\[000] icon\win8스타일\48\Business\org_unit-48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232" y="448607"/>
            <a:ext cx="283885" cy="28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387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021B9-18A6-4AF5-A374-48BE1ECA2072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2021-08-02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 flipH="1">
            <a:off x="6521450" y="6237313"/>
            <a:ext cx="147741" cy="484163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2531-6FF3-4A70-ADD4-1CF142C0B40C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556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A1C93-9B06-4276-BC97-0ADB2A4437DB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2021-08-02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 flipH="1">
            <a:off x="6521450" y="6237313"/>
            <a:ext cx="147741" cy="484163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2531-6FF3-4A70-ADD4-1CF142C0B40C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687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 userDrawn="1"/>
        </p:nvSpPr>
        <p:spPr>
          <a:xfrm>
            <a:off x="0" y="142853"/>
            <a:ext cx="9906000" cy="765175"/>
          </a:xfrm>
          <a:prstGeom prst="rect">
            <a:avLst/>
          </a:prstGeom>
          <a:gradFill>
            <a:gsLst>
              <a:gs pos="0">
                <a:srgbClr val="16677C"/>
              </a:gs>
              <a:gs pos="100000">
                <a:srgbClr val="0A343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6AF4D48-E83D-425A-B70C-CDEEFA583630}" type="datetimeFigureOut">
              <a:rPr lang="ko-KR" altLang="en-US">
                <a:solidFill>
                  <a:prstClr val="black"/>
                </a:solidFill>
              </a:rPr>
              <a:pPr/>
              <a:t>2021-08-02</a:t>
            </a:fld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1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1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A67D380D-D4EB-4125-828A-7A3AAE17E7CC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4025" y="228600"/>
            <a:ext cx="9047825" cy="560414"/>
          </a:xfrm>
          <a:prstGeom prst="rect">
            <a:avLst/>
          </a:prstGeom>
        </p:spPr>
        <p:txBody>
          <a:bodyPr anchor="ctr"/>
          <a:lstStyle>
            <a:lvl1pPr algn="l">
              <a:defRPr sz="35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19" name="그림 18" descr="종이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8108919" y="500042"/>
            <a:ext cx="1797082" cy="857256"/>
          </a:xfrm>
          <a:prstGeom prst="rect">
            <a:avLst/>
          </a:prstGeom>
        </p:spPr>
      </p:pic>
      <p:pic>
        <p:nvPicPr>
          <p:cNvPr id="22" name="그림 21" descr="지구본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flipH="1">
            <a:off x="8318909" y="-4576"/>
            <a:ext cx="1242162" cy="1076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189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50종_2 copy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984"/>
            <a:ext cx="9906000" cy="6858000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328077" y="313606"/>
            <a:ext cx="8915400" cy="648072"/>
          </a:xfrm>
          <a:prstGeom prst="rect">
            <a:avLst/>
          </a:prstGeom>
        </p:spPr>
        <p:txBody>
          <a:bodyPr/>
          <a:lstStyle>
            <a:lvl1pPr algn="l">
              <a:defRPr lang="ko-KR" altLang="en-US" sz="2300" b="1" kern="12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9463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V="1"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328077" y="174126"/>
            <a:ext cx="8915400" cy="64807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lang="ko-KR" altLang="en-US" sz="3600" b="1" kern="12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ea typeface="HY견고딕" pitchFamily="18" charset="-127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ADD A TITLE SLIDE</a:t>
            </a:r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0" y="836712"/>
            <a:ext cx="9906000" cy="6021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10" name="그림 9" descr="비즈니스이미지라인.png"/>
          <p:cNvPicPr>
            <a:picLocks noChangeAspect="1"/>
          </p:cNvPicPr>
          <p:nvPr userDrawn="1"/>
        </p:nvPicPr>
        <p:blipFill>
          <a:blip r:embed="rId3" cstate="print"/>
          <a:srcRect b="94186"/>
          <a:stretch>
            <a:fillRect/>
          </a:stretch>
        </p:blipFill>
        <p:spPr>
          <a:xfrm>
            <a:off x="819" y="1"/>
            <a:ext cx="9905182" cy="45719"/>
          </a:xfrm>
          <a:prstGeom prst="rect">
            <a:avLst/>
          </a:prstGeom>
        </p:spPr>
      </p:pic>
      <p:pic>
        <p:nvPicPr>
          <p:cNvPr id="15" name="그림 14" descr="넘버원 도시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575580" y="138888"/>
            <a:ext cx="1286593" cy="834512"/>
          </a:xfrm>
          <a:prstGeom prst="rect">
            <a:avLst/>
          </a:prstGeom>
        </p:spPr>
      </p:pic>
      <p:pic>
        <p:nvPicPr>
          <p:cNvPr id="16" name="그림 15" descr="화살표 비즈니스맨.png"/>
          <p:cNvPicPr>
            <a:picLocks noChangeAspect="1"/>
          </p:cNvPicPr>
          <p:nvPr userDrawn="1"/>
        </p:nvPicPr>
        <p:blipFill>
          <a:blip r:embed="rId5" cstate="print"/>
          <a:srcRect b="6387"/>
          <a:stretch>
            <a:fillRect/>
          </a:stretch>
        </p:blipFill>
        <p:spPr>
          <a:xfrm>
            <a:off x="8463390" y="204840"/>
            <a:ext cx="1442610" cy="84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31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189626" y="217216"/>
            <a:ext cx="2542540" cy="365125"/>
          </a:xfrm>
        </p:spPr>
        <p:txBody>
          <a:bodyPr/>
          <a:lstStyle/>
          <a:p>
            <a:fld id="{1CE12531-6FF3-4A70-ADD4-1CF142C0B40C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액자 1"/>
          <p:cNvSpPr/>
          <p:nvPr userDrawn="1"/>
        </p:nvSpPr>
        <p:spPr>
          <a:xfrm>
            <a:off x="350489" y="230585"/>
            <a:ext cx="6396711" cy="684076"/>
          </a:xfrm>
          <a:prstGeom prst="frame">
            <a:avLst>
              <a:gd name="adj1" fmla="val 762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0" y="6638925"/>
            <a:ext cx="9906000" cy="219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액자 5"/>
          <p:cNvSpPr/>
          <p:nvPr userDrawn="1"/>
        </p:nvSpPr>
        <p:spPr>
          <a:xfrm>
            <a:off x="0" y="0"/>
            <a:ext cx="9906000" cy="6858000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142874" y="123824"/>
            <a:ext cx="9648825" cy="7713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 userDrawn="1"/>
        </p:nvSpPr>
        <p:spPr>
          <a:xfrm>
            <a:off x="0" y="6638925"/>
            <a:ext cx="9906000" cy="219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3" descr="C:\Users\madeit-top1\Documents\PPT\[000] icon\win8스타일\48\Business\org_unit-48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9232" y="448607"/>
            <a:ext cx="283885" cy="28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021B9-18A6-4AF5-A374-48BE1ECA2072}" type="datetime1">
              <a:rPr lang="ko-KR" altLang="en-US" smtClean="0"/>
              <a:pPr/>
              <a:t>2021-08-02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 flipH="1">
            <a:off x="6521450" y="6237313"/>
            <a:ext cx="147741" cy="48416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2531-6FF3-4A70-ADD4-1CF142C0B4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A1C93-9B06-4276-BC97-0ADB2A4437DB}" type="datetime1">
              <a:rPr lang="ko-KR" altLang="en-US" smtClean="0"/>
              <a:pPr/>
              <a:t>2021-08-02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 flipH="1">
            <a:off x="6521450" y="6237313"/>
            <a:ext cx="147741" cy="484163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2531-6FF3-4A70-ADD4-1CF142C0B4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 userDrawn="1"/>
        </p:nvSpPr>
        <p:spPr>
          <a:xfrm>
            <a:off x="0" y="142853"/>
            <a:ext cx="9906000" cy="765175"/>
          </a:xfrm>
          <a:prstGeom prst="rect">
            <a:avLst/>
          </a:prstGeom>
          <a:gradFill>
            <a:gsLst>
              <a:gs pos="0">
                <a:srgbClr val="16677C"/>
              </a:gs>
              <a:gs pos="100000">
                <a:srgbClr val="0A343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6AF4D48-E83D-425A-B70C-CDEEFA583630}" type="datetimeFigureOut">
              <a:rPr lang="ko-KR" altLang="en-US">
                <a:solidFill>
                  <a:prstClr val="black"/>
                </a:solidFill>
              </a:rPr>
              <a:pPr/>
              <a:t>2021-08-02</a:t>
            </a:fld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1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1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A67D380D-D4EB-4125-828A-7A3AAE17E7CC}" type="slidenum">
              <a:rPr lang="ko-KR" altLang="en-US" smtClean="0">
                <a:solidFill>
                  <a:prstClr val="black"/>
                </a:solidFill>
              </a:rPr>
              <a:pPr/>
              <a:t>‹#›</a:t>
            </a:fld>
            <a:endParaRPr lang="ko-KR" altLang="en-US" dirty="0">
              <a:solidFill>
                <a:prstClr val="black"/>
              </a:solidFill>
            </a:endParaRPr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4025" y="228600"/>
            <a:ext cx="9047825" cy="560414"/>
          </a:xfrm>
          <a:prstGeom prst="rect">
            <a:avLst/>
          </a:prstGeom>
        </p:spPr>
        <p:txBody>
          <a:bodyPr anchor="ctr"/>
          <a:lstStyle>
            <a:lvl1pPr algn="l">
              <a:defRPr sz="35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19" name="그림 18" descr="종이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8108919" y="500042"/>
            <a:ext cx="1797082" cy="857256"/>
          </a:xfrm>
          <a:prstGeom prst="rect">
            <a:avLst/>
          </a:prstGeom>
        </p:spPr>
      </p:pic>
      <p:pic>
        <p:nvPicPr>
          <p:cNvPr id="22" name="그림 21" descr="지구본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flipH="1">
            <a:off x="8318909" y="-4576"/>
            <a:ext cx="1242162" cy="107612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50종_2 copy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984"/>
            <a:ext cx="9906000" cy="6858000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328077" y="313606"/>
            <a:ext cx="8915400" cy="648072"/>
          </a:xfrm>
          <a:prstGeom prst="rect">
            <a:avLst/>
          </a:prstGeom>
        </p:spPr>
        <p:txBody>
          <a:bodyPr/>
          <a:lstStyle>
            <a:lvl1pPr algn="l">
              <a:defRPr lang="ko-KR" altLang="en-US" sz="2300" b="1" kern="12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 descr="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V="1">
            <a:off x="0" y="0"/>
            <a:ext cx="9906000" cy="6858000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328077" y="174126"/>
            <a:ext cx="8915400" cy="64807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lang="ko-KR" altLang="en-US" sz="3600" b="1" kern="12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itchFamily="34" charset="0"/>
                <a:ea typeface="HY견고딕" pitchFamily="18" charset="-127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ADD A TITLE SLIDE</a:t>
            </a:r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0" y="836712"/>
            <a:ext cx="9906000" cy="6021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 descr="비즈니스이미지라인.png"/>
          <p:cNvPicPr>
            <a:picLocks noChangeAspect="1"/>
          </p:cNvPicPr>
          <p:nvPr userDrawn="1"/>
        </p:nvPicPr>
        <p:blipFill>
          <a:blip r:embed="rId3" cstate="print"/>
          <a:srcRect b="94186"/>
          <a:stretch>
            <a:fillRect/>
          </a:stretch>
        </p:blipFill>
        <p:spPr>
          <a:xfrm>
            <a:off x="819" y="1"/>
            <a:ext cx="9905182" cy="45719"/>
          </a:xfrm>
          <a:prstGeom prst="rect">
            <a:avLst/>
          </a:prstGeom>
        </p:spPr>
      </p:pic>
      <p:pic>
        <p:nvPicPr>
          <p:cNvPr id="15" name="그림 14" descr="넘버원 도시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575580" y="138888"/>
            <a:ext cx="1286593" cy="834512"/>
          </a:xfrm>
          <a:prstGeom prst="rect">
            <a:avLst/>
          </a:prstGeom>
        </p:spPr>
      </p:pic>
      <p:pic>
        <p:nvPicPr>
          <p:cNvPr id="16" name="그림 15" descr="화살표 비즈니스맨.png"/>
          <p:cNvPicPr>
            <a:picLocks noChangeAspect="1"/>
          </p:cNvPicPr>
          <p:nvPr userDrawn="1"/>
        </p:nvPicPr>
        <p:blipFill>
          <a:blip r:embed="rId5" cstate="print"/>
          <a:srcRect b="6387"/>
          <a:stretch>
            <a:fillRect/>
          </a:stretch>
        </p:blipFill>
        <p:spPr>
          <a:xfrm>
            <a:off x="8463390" y="204840"/>
            <a:ext cx="1442610" cy="8478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모서리가 둥근 직사각형 4"/>
          <p:cNvSpPr/>
          <p:nvPr userDrawn="1"/>
        </p:nvSpPr>
        <p:spPr>
          <a:xfrm>
            <a:off x="763772" y="2211573"/>
            <a:ext cx="8378456" cy="914400"/>
          </a:xfrm>
          <a:prstGeom prst="roundRect">
            <a:avLst>
              <a:gd name="adj" fmla="val 50000"/>
            </a:avLst>
          </a:prstGeom>
          <a:solidFill>
            <a:srgbClr val="4764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FF00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8" name="액자 7"/>
          <p:cNvSpPr/>
          <p:nvPr userDrawn="1"/>
        </p:nvSpPr>
        <p:spPr>
          <a:xfrm>
            <a:off x="0" y="0"/>
            <a:ext cx="9906000" cy="6858000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087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Noto Sans Korean Medium" pitchFamily="34" charset="-127"/>
                <a:ea typeface="Noto Sans Korean Medium" pitchFamily="34" charset="-127"/>
              </a:defRPr>
            </a:lvl1pPr>
          </a:lstStyle>
          <a:p>
            <a:fld id="{8E556582-29A5-4912-BEA1-BEA54FAD3E1C}" type="datetime1">
              <a:rPr lang="ko-KR" altLang="en-US" smtClean="0"/>
              <a:pPr/>
              <a:t>2021-08-02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215251" y="1"/>
            <a:ext cx="25425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Noto Sans Korean Medium" pitchFamily="34" charset="-127"/>
                <a:ea typeface="Noto Sans Korean Medium" pitchFamily="34" charset="-127"/>
              </a:defRPr>
            </a:lvl1pPr>
          </a:lstStyle>
          <a:p>
            <a:fld id="{1CE12531-6FF3-4A70-ADD4-1CF142C0B40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60" r:id="rId6"/>
    <p:sldLayoutId id="2147483661" r:id="rId7"/>
    <p:sldLayoutId id="2147483662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 spc="-150">
          <a:solidFill>
            <a:schemeClr val="tx1"/>
          </a:solidFill>
          <a:latin typeface="Noto Sans Korean Bold" pitchFamily="34" charset="-127"/>
          <a:ea typeface="Noto Sans Korean Bold" pitchFamily="34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 spc="-100" baseline="0">
          <a:solidFill>
            <a:schemeClr val="tx1"/>
          </a:solidFill>
          <a:latin typeface="Noto Sans Korean Medium" pitchFamily="34" charset="-127"/>
          <a:ea typeface="Noto Sans Korean Medium" pitchFamily="34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 spc="-100" baseline="0">
          <a:solidFill>
            <a:schemeClr val="tx1"/>
          </a:solidFill>
          <a:latin typeface="Noto Sans Korean Medium" pitchFamily="34" charset="-127"/>
          <a:ea typeface="Noto Sans Korean Medium" pitchFamily="34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 spc="-100" baseline="0">
          <a:solidFill>
            <a:schemeClr val="tx1"/>
          </a:solidFill>
          <a:latin typeface="Noto Sans Korean Medium" pitchFamily="34" charset="-127"/>
          <a:ea typeface="Noto Sans Korean Medium" pitchFamily="34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 spc="-100" baseline="0">
          <a:solidFill>
            <a:schemeClr val="tx1"/>
          </a:solidFill>
          <a:latin typeface="Noto Sans Korean Medium" pitchFamily="34" charset="-127"/>
          <a:ea typeface="Noto Sans Korean Medium" pitchFamily="34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 spc="-100" baseline="0">
          <a:solidFill>
            <a:schemeClr val="tx1"/>
          </a:solidFill>
          <a:latin typeface="Noto Sans Korean Medium" pitchFamily="34" charset="-127"/>
          <a:ea typeface="Noto Sans Korean Medium" pitchFamily="34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Noto Sans Korean Medium" pitchFamily="34" charset="-127"/>
                <a:ea typeface="Noto Sans Korean Medium" pitchFamily="34" charset="-127"/>
              </a:defRPr>
            </a:lvl1pPr>
          </a:lstStyle>
          <a:p>
            <a:fld id="{8E556582-29A5-4912-BEA1-BEA54FAD3E1C}" type="datetime1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2021-08-02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215251" y="1"/>
            <a:ext cx="25425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Noto Sans Korean Medium" pitchFamily="34" charset="-127"/>
                <a:ea typeface="Noto Sans Korean Medium" pitchFamily="34" charset="-127"/>
              </a:defRPr>
            </a:lvl1pPr>
          </a:lstStyle>
          <a:p>
            <a:fld id="{1CE12531-6FF3-4A70-ADD4-1CF142C0B40C}" type="slidenum">
              <a:rPr lang="ko-KR" altLang="en-US" smtClean="0">
                <a:solidFill>
                  <a:prstClr val="white"/>
                </a:solidFill>
              </a:rPr>
              <a:pPr/>
              <a:t>‹#›</a:t>
            </a:fld>
            <a:endParaRPr lang="ko-KR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290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 spc="-150">
          <a:solidFill>
            <a:schemeClr val="tx1"/>
          </a:solidFill>
          <a:latin typeface="Noto Sans Korean Bold" pitchFamily="34" charset="-127"/>
          <a:ea typeface="Noto Sans Korean Bold" pitchFamily="34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 spc="-100" baseline="0">
          <a:solidFill>
            <a:schemeClr val="tx1"/>
          </a:solidFill>
          <a:latin typeface="Noto Sans Korean Medium" pitchFamily="34" charset="-127"/>
          <a:ea typeface="Noto Sans Korean Medium" pitchFamily="34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 spc="-100" baseline="0">
          <a:solidFill>
            <a:schemeClr val="tx1"/>
          </a:solidFill>
          <a:latin typeface="Noto Sans Korean Medium" pitchFamily="34" charset="-127"/>
          <a:ea typeface="Noto Sans Korean Medium" pitchFamily="34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 spc="-100" baseline="0">
          <a:solidFill>
            <a:schemeClr val="tx1"/>
          </a:solidFill>
          <a:latin typeface="Noto Sans Korean Medium" pitchFamily="34" charset="-127"/>
          <a:ea typeface="Noto Sans Korean Medium" pitchFamily="34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 spc="-100" baseline="0">
          <a:solidFill>
            <a:schemeClr val="tx1"/>
          </a:solidFill>
          <a:latin typeface="Noto Sans Korean Medium" pitchFamily="34" charset="-127"/>
          <a:ea typeface="Noto Sans Korean Medium" pitchFamily="34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 spc="-100" baseline="0">
          <a:solidFill>
            <a:schemeClr val="tx1"/>
          </a:solidFill>
          <a:latin typeface="Noto Sans Korean Medium" pitchFamily="34" charset="-127"/>
          <a:ea typeface="Noto Sans Korean Medium" pitchFamily="34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g2b.crosscert.com/" TargetMode="External"/><Relationship Id="rId2" Type="http://schemas.openxmlformats.org/officeDocument/2006/relationships/hyperlink" Target="http://g2b.tradesign.net/index.html" TargetMode="Externa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405788" y="641015"/>
            <a:ext cx="8826366" cy="1944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500"/>
              </a:spcBef>
            </a:pPr>
            <a:r>
              <a:rPr lang="ko-KR" altLang="en-US" sz="3600" spc="-150" dirty="0" smtClean="0">
                <a:solidFill>
                  <a:schemeClr val="accent2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상용소프트웨어</a:t>
            </a:r>
            <a:r>
              <a:rPr lang="en-US" altLang="ko-KR" sz="3600" spc="-150" dirty="0" smtClean="0">
                <a:solidFill>
                  <a:schemeClr val="accent2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(S/W)</a:t>
            </a:r>
          </a:p>
          <a:p>
            <a:pPr algn="ctr">
              <a:spcBef>
                <a:spcPts val="500"/>
              </a:spcBef>
            </a:pPr>
            <a:r>
              <a:rPr lang="ko-KR" altLang="en-US" sz="4400" spc="-150" dirty="0" smtClean="0">
                <a:solidFill>
                  <a:schemeClr val="accent2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4400" spc="-150" dirty="0" smtClean="0">
                <a:solidFill>
                  <a:schemeClr val="accent2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4400" spc="-150" dirty="0" smtClean="0">
                <a:solidFill>
                  <a:schemeClr val="accent2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자단가계약 절차 안내</a:t>
            </a:r>
            <a:endParaRPr lang="en-US" altLang="ko-KR" sz="4400" spc="-150" dirty="0" smtClean="0">
              <a:solidFill>
                <a:schemeClr val="accent2">
                  <a:lumMod val="50000"/>
                </a:schemeClr>
              </a:solidFill>
              <a:latin typeface="HY헤드라인M" pitchFamily="18" charset="-127"/>
              <a:ea typeface="HY헤드라인M" pitchFamily="18" charset="-127"/>
            </a:endParaRPr>
          </a:p>
          <a:p>
            <a:pPr algn="ctr">
              <a:spcBef>
                <a:spcPts val="500"/>
              </a:spcBef>
            </a:pPr>
            <a:r>
              <a:rPr lang="en-US" altLang="ko-KR" sz="3200" spc="-150" dirty="0" smtClean="0">
                <a:solidFill>
                  <a:schemeClr val="accent2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(</a:t>
            </a:r>
            <a:r>
              <a:rPr lang="ko-KR" altLang="en-US" sz="3200" spc="-150" dirty="0" smtClean="0">
                <a:solidFill>
                  <a:schemeClr val="accent2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나라장터 종합쇼핑몰 등록</a:t>
            </a:r>
            <a:r>
              <a:rPr lang="en-US" altLang="ko-KR" sz="3200" spc="-150" dirty="0">
                <a:solidFill>
                  <a:schemeClr val="accent2">
                    <a:lumMod val="50000"/>
                  </a:schemeClr>
                </a:solidFill>
                <a:latin typeface="HY헤드라인M" pitchFamily="18" charset="-127"/>
                <a:ea typeface="HY헤드라인M" pitchFamily="18" charset="-127"/>
              </a:rPr>
              <a:t>)</a:t>
            </a:r>
          </a:p>
        </p:txBody>
      </p:sp>
      <p:sp>
        <p:nvSpPr>
          <p:cNvPr id="20" name="액자 19"/>
          <p:cNvSpPr/>
          <p:nvPr/>
        </p:nvSpPr>
        <p:spPr>
          <a:xfrm>
            <a:off x="0" y="0"/>
            <a:ext cx="9906000" cy="6858000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이등변 삼각형 8"/>
          <p:cNvSpPr/>
          <p:nvPr/>
        </p:nvSpPr>
        <p:spPr>
          <a:xfrm rot="16200000">
            <a:off x="4785442" y="-2154143"/>
            <a:ext cx="310932" cy="988181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079" y="4963886"/>
            <a:ext cx="4291178" cy="6847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20385" y="3428999"/>
            <a:ext cx="14927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21. </a:t>
            </a:r>
            <a:r>
              <a:rPr kumimoji="0" lang="en-US" altLang="ko-KR" sz="32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08.</a:t>
            </a:r>
            <a:endParaRPr kumimoji="0" lang="ko-KR" altLang="en-US" sz="32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모서리가 둥근 직사각형 51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모서리가 둥근 직사각형 55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모서리가 둥근 직사각형 59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기타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09463" y="210267"/>
            <a:ext cx="52790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2.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상용소프트웨어 단가계약 제도</a:t>
            </a:r>
            <a:endParaRPr lang="en-US" altLang="ko-KR" sz="2800" spc="-1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aphicFrame>
        <p:nvGraphicFramePr>
          <p:cNvPr id="32" name="다이어그램 31"/>
          <p:cNvGraphicFramePr/>
          <p:nvPr>
            <p:extLst>
              <p:ext uri="{D42A27DB-BD31-4B8C-83A1-F6EECF244321}">
                <p14:modId xmlns:p14="http://schemas.microsoft.com/office/powerpoint/2010/main" val="4044426266"/>
              </p:ext>
            </p:extLst>
          </p:nvPr>
        </p:nvGraphicFramePr>
        <p:xfrm>
          <a:off x="717809" y="3356716"/>
          <a:ext cx="8445150" cy="2302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026593" y="5658849"/>
            <a:ext cx="6952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※ </a:t>
            </a:r>
            <a:r>
              <a:rPr lang="ko-KR" altLang="en-US" sz="1600" dirty="0" smtClean="0"/>
              <a:t>관련규정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상용소프트웨어 제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자단가계약 </a:t>
            </a:r>
            <a:r>
              <a:rPr lang="ko-KR" altLang="en-US" sz="1600" dirty="0" smtClean="0"/>
              <a:t>업무처리기준</a:t>
            </a:r>
            <a:r>
              <a:rPr lang="en-US" altLang="ko-KR" sz="1600" dirty="0" smtClean="0"/>
              <a:t>(‘21.7.30</a:t>
            </a:r>
            <a:r>
              <a:rPr lang="ko-KR" altLang="en-US" sz="1600" dirty="0" smtClean="0"/>
              <a:t>개정</a:t>
            </a:r>
            <a:r>
              <a:rPr lang="en-US" altLang="ko-KR" sz="1600" dirty="0" smtClean="0"/>
              <a:t>)</a:t>
            </a:r>
            <a:endParaRPr lang="en-US" altLang="ko-KR" sz="16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301342" y="1725003"/>
            <a:ext cx="21547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2D1FE1"/>
                </a:solidFill>
              </a:rPr>
              <a:t> </a:t>
            </a:r>
            <a:r>
              <a:rPr lang="ko-KR" altLang="en-US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○ 신용평가등급</a:t>
            </a:r>
            <a:endParaRPr lang="ko-KR" altLang="en-US" sz="2000" dirty="0">
              <a:solidFill>
                <a:srgbClr val="2D1FE1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674852" y="2096302"/>
            <a:ext cx="8414902" cy="590190"/>
            <a:chOff x="0" y="282233"/>
            <a:chExt cx="8001056" cy="569890"/>
          </a:xfrm>
        </p:grpSpPr>
        <p:sp>
          <p:nvSpPr>
            <p:cNvPr id="13" name="모서리가 둥근 직사각형 12"/>
            <p:cNvSpPr/>
            <p:nvPr/>
          </p:nvSpPr>
          <p:spPr>
            <a:xfrm>
              <a:off x="0" y="282233"/>
              <a:ext cx="8001056" cy="56989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모서리가 둥근 직사각형 4"/>
            <p:cNvSpPr/>
            <p:nvPr/>
          </p:nvSpPr>
          <p:spPr>
            <a:xfrm>
              <a:off x="27820" y="310053"/>
              <a:ext cx="7945416" cy="5142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000" b="1" kern="1200" dirty="0" smtClean="0">
                  <a:latin typeface="HY견고딕" pitchFamily="18" charset="-127"/>
                  <a:ea typeface="HY견고딕" pitchFamily="18" charset="-127"/>
                </a:rPr>
                <a:t>신용평가 등급이  </a:t>
              </a:r>
              <a:r>
                <a:rPr lang="en-US" altLang="ko-KR" sz="2000" b="1" kern="1200" dirty="0" smtClean="0">
                  <a:latin typeface="HY견고딕" pitchFamily="18" charset="-127"/>
                  <a:ea typeface="HY견고딕" pitchFamily="18" charset="-127"/>
                </a:rPr>
                <a:t>B-</a:t>
              </a:r>
              <a:r>
                <a:rPr lang="ko-KR" altLang="en-US" sz="2000" b="1" kern="1200" dirty="0" smtClean="0">
                  <a:latin typeface="HY견고딕" pitchFamily="18" charset="-127"/>
                  <a:ea typeface="HY견고딕" pitchFamily="18" charset="-127"/>
                </a:rPr>
                <a:t>이상</a:t>
              </a:r>
              <a:r>
                <a:rPr lang="en-US" altLang="ko-KR" sz="2000" b="1" kern="1200" dirty="0" smtClean="0">
                  <a:latin typeface="HY견고딕" pitchFamily="18" charset="-127"/>
                  <a:ea typeface="HY견고딕" pitchFamily="18" charset="-127"/>
                </a:rPr>
                <a:t>(</a:t>
              </a:r>
              <a:r>
                <a:rPr lang="ko-KR" altLang="en-US" sz="2000" b="1" kern="1200" dirty="0" smtClean="0">
                  <a:latin typeface="HY견고딕" pitchFamily="18" charset="-127"/>
                  <a:ea typeface="HY견고딕" pitchFamily="18" charset="-127"/>
                </a:rPr>
                <a:t>계약신청서류 제출일 기준</a:t>
              </a:r>
              <a:r>
                <a:rPr lang="en-US" altLang="ko-KR" sz="2000" b="1" kern="1200" dirty="0" smtClean="0">
                  <a:latin typeface="HY견고딕" pitchFamily="18" charset="-127"/>
                  <a:ea typeface="HY견고딕" pitchFamily="18" charset="-127"/>
                </a:rPr>
                <a:t>)</a:t>
              </a:r>
              <a:endParaRPr lang="ko-KR" altLang="en-US" sz="2000" b="1" kern="12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129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모서리가 둥근 직사각형 51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모서리가 둥근 직사각형 55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모서리가 둥근 직사각형 59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참고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부정당업자의 입찰참가자격 제한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09463" y="210267"/>
            <a:ext cx="52790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2.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상용소프트웨어 단가계약 제도</a:t>
            </a:r>
            <a:endParaRPr lang="en-US" altLang="ko-KR" sz="2800" spc="-1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94426" y="1684060"/>
            <a:ext cx="8643998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ko-KR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국가계약법 제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27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조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,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시행령 제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76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조 및 동법 시행규칙 제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76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조</a:t>
            </a:r>
            <a:endParaRPr lang="en-US" altLang="ko-KR" sz="20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marL="540000" indent="-180000" eaLnBrk="0" hangingPunct="0">
              <a:lnSpc>
                <a:spcPct val="150000"/>
              </a:lnSpc>
              <a:defRPr/>
            </a:pPr>
            <a:r>
              <a:rPr lang="en-US" altLang="ko-KR" sz="12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- </a:t>
            </a:r>
            <a:r>
              <a:rPr lang="ko-KR" altLang="en-US" sz="1200" b="1" dirty="0" smtClean="0"/>
              <a:t>경쟁의 공정한 집행이나 계약의 적정한 이행을 해칠 염려가 있거나 그 밖에 입찰에 참가시키는 것이 적합하지 아니하다고 인정되는 자</a:t>
            </a:r>
            <a:r>
              <a:rPr lang="en-US" altLang="ko-KR" sz="1200" dirty="0" smtClean="0"/>
              <a:t>(</a:t>
            </a:r>
            <a:r>
              <a:rPr lang="ko-KR" altLang="en-US" sz="1200" dirty="0" smtClean="0"/>
              <a:t>이하 </a:t>
            </a:r>
            <a:r>
              <a:rPr lang="en-US" altLang="ko-KR" sz="1200" dirty="0" smtClean="0"/>
              <a:t>"</a:t>
            </a:r>
            <a:r>
              <a:rPr lang="ko-KR" altLang="en-US" sz="1200" dirty="0" smtClean="0"/>
              <a:t>부정당업자</a:t>
            </a:r>
            <a:r>
              <a:rPr lang="en-US" altLang="ko-KR" sz="1200" dirty="0" smtClean="0"/>
              <a:t>"</a:t>
            </a:r>
            <a:r>
              <a:rPr lang="ko-KR" altLang="en-US" sz="1200" dirty="0" smtClean="0"/>
              <a:t>라 한다</a:t>
            </a:r>
            <a:r>
              <a:rPr lang="en-US" altLang="ko-KR" sz="1200" dirty="0" smtClean="0"/>
              <a:t>)</a:t>
            </a:r>
            <a:r>
              <a:rPr lang="ko-KR" altLang="en-US" sz="1200" dirty="0" smtClean="0"/>
              <a:t>에게는 </a:t>
            </a:r>
            <a:r>
              <a:rPr lang="en-US" altLang="ko-KR" sz="1200" b="1" dirty="0" smtClean="0"/>
              <a:t>2</a:t>
            </a:r>
            <a:r>
              <a:rPr lang="ko-KR" altLang="en-US" sz="1200" b="1" dirty="0" smtClean="0"/>
              <a:t>년 이내의 범위에서 </a:t>
            </a:r>
            <a:r>
              <a:rPr lang="ko-KR" altLang="en-US" sz="1200" dirty="0" smtClean="0">
                <a:hlinkClick r:id="" action="ppaction://hlinkfile" tooltip="팝업으로 이동"/>
              </a:rPr>
              <a:t>대통령령으로 정하는</a:t>
            </a:r>
            <a:r>
              <a:rPr lang="ko-KR" altLang="en-US" sz="1200" dirty="0" smtClean="0"/>
              <a:t> 바에 따라 입찰 참가자격을 제한하여야 하며</a:t>
            </a:r>
            <a:r>
              <a:rPr lang="en-US" altLang="ko-KR" sz="1200" dirty="0" smtClean="0"/>
              <a:t>, </a:t>
            </a:r>
            <a:r>
              <a:rPr lang="ko-KR" altLang="en-US" sz="1200" dirty="0" smtClean="0"/>
              <a:t>그 제한사실을 즉시 다른 중앙관서의 장에게 통보하여야 한다</a:t>
            </a:r>
            <a:r>
              <a:rPr lang="en-US" altLang="ko-KR" sz="1200" dirty="0" smtClean="0"/>
              <a:t>. </a:t>
            </a:r>
            <a:r>
              <a:rPr lang="ko-KR" altLang="en-US" sz="1200" dirty="0" smtClean="0"/>
              <a:t>이 경우 통보를 받은 다른 중앙관서의 장은 </a:t>
            </a:r>
            <a:r>
              <a:rPr lang="ko-KR" altLang="en-US" sz="1200" dirty="0" smtClean="0">
                <a:hlinkClick r:id="" action="ppaction://hlinkfile" tooltip="팝업으로 이동"/>
              </a:rPr>
              <a:t>대통령령으로 정하는</a:t>
            </a:r>
            <a:r>
              <a:rPr lang="ko-KR" altLang="en-US" sz="1200" dirty="0" smtClean="0"/>
              <a:t> 바에 따라 해당 부정당업자의 </a:t>
            </a:r>
            <a:r>
              <a:rPr lang="ko-KR" altLang="en-US" sz="1200" b="1" dirty="0" smtClean="0"/>
              <a:t>입찰 참가자격을 제한하여야 한다</a:t>
            </a:r>
            <a:r>
              <a:rPr lang="en-US" altLang="ko-KR" sz="1200" dirty="0" smtClean="0"/>
              <a:t>.</a:t>
            </a:r>
            <a:endParaRPr lang="en-US" altLang="ko-KR" sz="12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863808"/>
              </p:ext>
            </p:extLst>
          </p:nvPr>
        </p:nvGraphicFramePr>
        <p:xfrm>
          <a:off x="906002" y="3332815"/>
          <a:ext cx="7929618" cy="3214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  <a:gridCol w="4214842"/>
                <a:gridCol w="1071570"/>
              </a:tblGrid>
              <a:tr h="4198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시행령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시행규칙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/>
                        <a:t>제재기간</a:t>
                      </a:r>
                      <a:endParaRPr lang="ko-KR" altLang="en-US" sz="1200" dirty="0"/>
                    </a:p>
                  </a:txBody>
                  <a:tcPr/>
                </a:tc>
              </a:tr>
              <a:tr h="9316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계약을 이행함에 있어서 부실</a:t>
                      </a:r>
                      <a:r>
                        <a:rPr lang="en-US" altLang="ko-KR" sz="1200" dirty="0" smtClean="0"/>
                        <a:t>·</a:t>
                      </a:r>
                      <a:r>
                        <a:rPr lang="ko-KR" altLang="en-US" sz="1200" dirty="0" smtClean="0"/>
                        <a:t>조잡 또는 부당하게 하거나 부정한 행위를 한 자</a:t>
                      </a:r>
                      <a:r>
                        <a:rPr lang="en-US" altLang="ko-KR" sz="1200" dirty="0" smtClean="0"/>
                        <a:t>(</a:t>
                      </a:r>
                      <a:r>
                        <a:rPr lang="ko-KR" altLang="en-US" sz="1200" dirty="0" smtClean="0"/>
                        <a:t>제</a:t>
                      </a:r>
                      <a:r>
                        <a:rPr lang="en-US" altLang="ko-KR" sz="1200" dirty="0" smtClean="0"/>
                        <a:t>1</a:t>
                      </a:r>
                      <a:r>
                        <a:rPr lang="ko-KR" altLang="en-US" sz="1200" dirty="0" smtClean="0"/>
                        <a:t>호</a:t>
                      </a:r>
                      <a:r>
                        <a:rPr lang="en-US" altLang="ko-KR" sz="1200" dirty="0" smtClean="0"/>
                        <a:t>)</a:t>
                      </a:r>
                      <a:endParaRPr lang="ko-KR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보수비율이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분의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이상인 자</a:t>
                      </a:r>
                    </a:p>
                    <a:p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보수비율이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분의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이상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분의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미만인 자</a:t>
                      </a:r>
                    </a:p>
                    <a:p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3)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보수비율이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분의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이상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분의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미만인 자</a:t>
                      </a:r>
                    </a:p>
                    <a:p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4)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보수비율이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분의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이상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분의 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미만인 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년</a:t>
                      </a:r>
                    </a:p>
                    <a:p>
                      <a:pPr algn="ctr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년</a:t>
                      </a:r>
                    </a:p>
                    <a:p>
                      <a:pPr algn="ctr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개월</a:t>
                      </a:r>
                    </a:p>
                    <a:p>
                      <a:pPr algn="ctr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개월</a:t>
                      </a:r>
                    </a:p>
                  </a:txBody>
                  <a:tcPr/>
                </a:tc>
              </a:tr>
              <a:tr h="5175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정당한 </a:t>
                      </a:r>
                      <a:r>
                        <a:rPr lang="ko-KR" altLang="en-US" sz="1200" dirty="0" err="1" smtClean="0"/>
                        <a:t>이유없이</a:t>
                      </a:r>
                      <a:r>
                        <a:rPr lang="ko-KR" altLang="en-US" sz="1200" dirty="0" smtClean="0"/>
                        <a:t> 계약을 체결 또는 이행하지 아니한 자</a:t>
                      </a:r>
                      <a:r>
                        <a:rPr lang="en-US" altLang="ko-KR" sz="1200" dirty="0" smtClean="0"/>
                        <a:t>(</a:t>
                      </a:r>
                      <a:r>
                        <a:rPr lang="ko-KR" altLang="en-US" sz="1200" dirty="0" smtClean="0"/>
                        <a:t>제</a:t>
                      </a:r>
                      <a:r>
                        <a:rPr lang="en-US" altLang="ko-KR" sz="1200" dirty="0" smtClean="0"/>
                        <a:t>6</a:t>
                      </a:r>
                      <a:r>
                        <a:rPr lang="ko-KR" altLang="en-US" sz="1200" dirty="0" smtClean="0"/>
                        <a:t>호</a:t>
                      </a:r>
                      <a:r>
                        <a:rPr lang="en-US" altLang="ko-KR" sz="1200" dirty="0" smtClean="0"/>
                        <a:t>)</a:t>
                      </a:r>
                      <a:endParaRPr lang="ko-KR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가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계약을 체결 또는 이행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하자보수의무의 이행을 포함한다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하지 아니한 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개월</a:t>
                      </a:r>
                    </a:p>
                  </a:txBody>
                  <a:tcPr/>
                </a:tc>
              </a:tr>
              <a:tr h="1345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dirty="0" smtClean="0"/>
                        <a:t>입찰 또는 계약에 관한 서류를 위조</a:t>
                      </a:r>
                      <a:r>
                        <a:rPr lang="en-US" altLang="ko-KR" sz="1200" dirty="0" smtClean="0"/>
                        <a:t>·</a:t>
                      </a:r>
                      <a:r>
                        <a:rPr lang="ko-KR" altLang="en-US" sz="1200" dirty="0" smtClean="0"/>
                        <a:t>변조하거나 부정하게 행사한 자 또는 허위서류를 제출한 자</a:t>
                      </a:r>
                      <a:r>
                        <a:rPr lang="en-US" altLang="ko-KR" sz="1200" dirty="0" smtClean="0"/>
                        <a:t>(</a:t>
                      </a:r>
                      <a:r>
                        <a:rPr lang="ko-KR" altLang="en-US" sz="1200" dirty="0" smtClean="0"/>
                        <a:t>제</a:t>
                      </a:r>
                      <a:r>
                        <a:rPr lang="en-US" altLang="ko-KR" sz="1200" dirty="0" smtClean="0"/>
                        <a:t>8</a:t>
                      </a:r>
                      <a:r>
                        <a:rPr lang="ko-KR" altLang="en-US" sz="1200" dirty="0" smtClean="0"/>
                        <a:t>호</a:t>
                      </a:r>
                      <a:r>
                        <a:rPr lang="en-US" altLang="ko-KR" sz="1200" dirty="0" smtClean="0"/>
                        <a:t>)</a:t>
                      </a:r>
                      <a:endParaRPr lang="ko-KR" altLang="en-US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가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입찰에 관한 서류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제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조제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항에 따른 입찰참가자격등록에 관한 서류를 포함한다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를 위조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변조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부정 행사하거나 허위서류를 제출하여 낙찰을 받은 자</a:t>
                      </a:r>
                    </a:p>
                    <a:p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나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입찰 또는 계약에 관한 서류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제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조제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항에 따른 입찰참가자격등록에 관한 서류를 포함한다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를 위조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변조</a:t>
                      </a:r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·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부정 행사하거나 허위서류를 제출한 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년</a:t>
                      </a:r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altLang="ko-KR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altLang="ko-K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ko-KR" alt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개월</a:t>
                      </a:r>
                    </a:p>
                    <a:p>
                      <a:pPr algn="ctr"/>
                      <a:endParaRPr lang="ko-KR" alt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56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직사각형 788"/>
          <p:cNvSpPr/>
          <p:nvPr/>
        </p:nvSpPr>
        <p:spPr>
          <a:xfrm>
            <a:off x="0" y="0"/>
            <a:ext cx="9906000" cy="6737420"/>
          </a:xfrm>
          <a:prstGeom prst="rect">
            <a:avLst/>
          </a:prstGeom>
          <a:solidFill>
            <a:schemeClr val="accent5">
              <a:lumMod val="40000"/>
              <a:lumOff val="60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754101" y="2146512"/>
            <a:ext cx="8420100" cy="942898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            </a:t>
            </a:r>
            <a:r>
              <a:rPr lang="en-US" altLang="ko-KR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ko-KR" altLang="en-US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" name="액자 3"/>
          <p:cNvSpPr/>
          <p:nvPr/>
        </p:nvSpPr>
        <p:spPr>
          <a:xfrm>
            <a:off x="0" y="0"/>
            <a:ext cx="9906000" cy="6858000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Picture 2" descr="C:\Users\editphoto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3" y="1276509"/>
            <a:ext cx="4004225" cy="252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9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7" name="Text Box 124"/>
          <p:cNvSpPr txBox="1">
            <a:spLocks noChangeArrowheads="1"/>
          </p:cNvSpPr>
          <p:nvPr/>
        </p:nvSpPr>
        <p:spPr bwMode="auto">
          <a:xfrm>
            <a:off x="453546" y="961076"/>
            <a:ext cx="8817399" cy="463846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ko-KR" altLang="en-US" sz="2400" b="1" dirty="0" smtClean="0">
                <a:gradFill>
                  <a:gsLst>
                    <a:gs pos="0">
                      <a:schemeClr val="tx2">
                        <a:lumMod val="69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■ 소프트웨어 구분 </a:t>
            </a:r>
            <a:r>
              <a:rPr lang="en-US" altLang="ko-KR" sz="2400" b="1" dirty="0" smtClean="0">
                <a:gradFill>
                  <a:gsLst>
                    <a:gs pos="0">
                      <a:schemeClr val="tx2">
                        <a:lumMod val="69000"/>
                      </a:schemeClr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: </a:t>
            </a:r>
            <a:r>
              <a:rPr lang="ko-KR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제</a:t>
            </a:r>
            <a:r>
              <a:rPr lang="en-US" altLang="ko-KR" sz="2400" b="1" dirty="0" smtClean="0">
                <a:solidFill>
                  <a:srgbClr val="0070C0"/>
                </a:solidFill>
                <a:latin typeface="+mj-ea"/>
                <a:ea typeface="+mj-ea"/>
              </a:rPr>
              <a:t>3</a:t>
            </a:r>
            <a:r>
              <a:rPr lang="ko-KR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자단가계약 대상은 </a:t>
            </a:r>
            <a:r>
              <a:rPr lang="en-US" altLang="ko-KR" sz="2400" b="1" dirty="0" smtClean="0">
                <a:solidFill>
                  <a:srgbClr val="0070C0"/>
                </a:solidFill>
                <a:latin typeface="+mj-ea"/>
                <a:ea typeface="+mj-ea"/>
              </a:rPr>
              <a:t>‘</a:t>
            </a:r>
            <a:r>
              <a:rPr lang="ko-KR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상용</a:t>
            </a:r>
            <a:r>
              <a:rPr lang="en-US" altLang="ko-KR" sz="2400" b="1" dirty="0" smtClean="0">
                <a:solidFill>
                  <a:srgbClr val="0070C0"/>
                </a:solidFill>
                <a:latin typeface="+mj-ea"/>
                <a:ea typeface="+mj-ea"/>
              </a:rPr>
              <a:t>SW’</a:t>
            </a:r>
            <a:endParaRPr lang="en-US" altLang="ko-KR" sz="2400" b="1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61959" y="1531622"/>
            <a:ext cx="5670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상용</a:t>
            </a:r>
            <a:r>
              <a:rPr lang="en-US" altLang="ko-KR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ko-KR" altLang="en-US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소프트웨어</a:t>
            </a:r>
            <a:r>
              <a:rPr lang="en-US" altLang="ko-KR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ko-KR" alt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altLang="ko-KR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= </a:t>
            </a:r>
            <a:r>
              <a:rPr lang="ko-KR" altLang="en-US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패키지소프트웨어</a:t>
            </a:r>
            <a:r>
              <a:rPr lang="en-US" altLang="ko-K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endParaRPr lang="en-US" altLang="ko-K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728795" y="2153394"/>
            <a:ext cx="7756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dirty="0"/>
              <a:t> </a:t>
            </a:r>
            <a:r>
              <a:rPr lang="ko-KR" altLang="en-US" dirty="0" smtClean="0"/>
              <a:t>일반적이거나 특정한 목적을 위하여 개발되어 </a:t>
            </a:r>
            <a:r>
              <a:rPr lang="ko-KR" altLang="en-US" b="1" dirty="0" smtClean="0">
                <a:solidFill>
                  <a:srgbClr val="2D1FE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하나의 상품</a:t>
            </a:r>
            <a:r>
              <a:rPr lang="ko-KR" altLang="en-US" dirty="0" smtClean="0"/>
              <a:t>으로 출시되고</a:t>
            </a:r>
            <a:endParaRPr lang="en-US" altLang="ko-KR" dirty="0" smtClean="0"/>
          </a:p>
          <a:p>
            <a:r>
              <a:rPr lang="ko-KR" altLang="en-US" dirty="0" smtClean="0"/>
              <a:t>  판매를 목적으로 완성된 소프트웨어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en-US" altLang="ko-KR" sz="1600" dirty="0" smtClean="0"/>
              <a:t>※ </a:t>
            </a:r>
            <a:r>
              <a:rPr lang="ko-KR" altLang="en-US" sz="1600" dirty="0" smtClean="0"/>
              <a:t>규격화되어 단가 책정이 가능한 소프트웨어</a:t>
            </a:r>
            <a:endParaRPr lang="ko-KR" altLang="en-US" sz="1600" dirty="0"/>
          </a:p>
        </p:txBody>
      </p:sp>
      <p:sp>
        <p:nvSpPr>
          <p:cNvPr id="32" name="직사각형 31"/>
          <p:cNvSpPr/>
          <p:nvPr/>
        </p:nvSpPr>
        <p:spPr>
          <a:xfrm>
            <a:off x="1258139" y="3690724"/>
            <a:ext cx="33776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 smtClean="0"/>
              <a:t>업무처리용 </a:t>
            </a:r>
            <a:r>
              <a:rPr lang="en-US" altLang="ko-KR" sz="1400" dirty="0" smtClean="0"/>
              <a:t>SW</a:t>
            </a:r>
            <a:r>
              <a:rPr lang="ko-KR" altLang="en-US" sz="1400" dirty="0" smtClean="0"/>
              <a:t>로서 </a:t>
            </a:r>
            <a:endParaRPr lang="en-US" altLang="ko-KR" sz="1400" dirty="0" smtClean="0"/>
          </a:p>
          <a:p>
            <a:r>
              <a:rPr lang="ko-KR" altLang="en-US" sz="1400" dirty="0" smtClean="0"/>
              <a:t>별도의 유지관리가 필요하지 않은 </a:t>
            </a:r>
            <a:endParaRPr lang="en-US" altLang="ko-KR" sz="1400" dirty="0" smtClean="0"/>
          </a:p>
          <a:p>
            <a:r>
              <a:rPr lang="ko-KR" altLang="en-US" sz="1400" dirty="0" smtClean="0"/>
              <a:t>소프트웨어</a:t>
            </a:r>
            <a:endParaRPr lang="ko-KR" altLang="en-US" sz="1400" dirty="0"/>
          </a:p>
        </p:txBody>
      </p:sp>
      <p:sp>
        <p:nvSpPr>
          <p:cNvPr id="33" name="직사각형 32"/>
          <p:cNvSpPr/>
          <p:nvPr/>
        </p:nvSpPr>
        <p:spPr>
          <a:xfrm>
            <a:off x="5578432" y="3690724"/>
            <a:ext cx="33776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400" dirty="0" smtClean="0"/>
              <a:t>정보시스템 구축에 필요한 </a:t>
            </a:r>
            <a:r>
              <a:rPr lang="en-US" altLang="ko-KR" sz="1400" dirty="0" smtClean="0"/>
              <a:t>SW</a:t>
            </a:r>
            <a:r>
              <a:rPr lang="ko-KR" altLang="en-US" sz="1400" dirty="0" smtClean="0"/>
              <a:t>로서 </a:t>
            </a:r>
            <a:endParaRPr lang="en-US" altLang="ko-KR" sz="1400" dirty="0" smtClean="0"/>
          </a:p>
          <a:p>
            <a:r>
              <a:rPr lang="ko-KR" altLang="en-US" sz="1400" dirty="0" smtClean="0">
                <a:solidFill>
                  <a:srgbClr val="FF0000"/>
                </a:solidFill>
              </a:rPr>
              <a:t>유지관리 </a:t>
            </a:r>
            <a:r>
              <a:rPr lang="ko-KR" altLang="en-US" sz="1400" dirty="0" smtClean="0"/>
              <a:t>및</a:t>
            </a:r>
            <a:r>
              <a:rPr lang="ko-KR" altLang="en-US" sz="1400" dirty="0" smtClean="0">
                <a:solidFill>
                  <a:srgbClr val="FF0000"/>
                </a:solidFill>
              </a:rPr>
              <a:t> </a:t>
            </a:r>
            <a:r>
              <a:rPr lang="ko-KR" altLang="en-US" sz="1400" dirty="0" err="1" smtClean="0">
                <a:solidFill>
                  <a:srgbClr val="FF0000"/>
                </a:solidFill>
              </a:rPr>
              <a:t>커스터마이징</a:t>
            </a:r>
            <a:r>
              <a:rPr lang="ko-KR" altLang="en-US" sz="1400" dirty="0" err="1" smtClean="0"/>
              <a:t>이</a:t>
            </a:r>
            <a:r>
              <a:rPr lang="ko-KR" altLang="en-US" sz="1400" dirty="0" smtClean="0"/>
              <a:t> </a:t>
            </a:r>
            <a:endParaRPr lang="en-US" altLang="ko-KR" sz="1400" dirty="0" smtClean="0"/>
          </a:p>
          <a:p>
            <a:r>
              <a:rPr lang="ko-KR" altLang="en-US" sz="1400" dirty="0" smtClean="0"/>
              <a:t>필요한 소프트웨어</a:t>
            </a:r>
            <a:endParaRPr lang="ko-KR" altLang="en-US" sz="1400" dirty="0"/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6690" y="4479637"/>
            <a:ext cx="104734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951" y="4479637"/>
            <a:ext cx="962973" cy="107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8432" y="4476542"/>
            <a:ext cx="102116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14662" y="4476542"/>
            <a:ext cx="942609" cy="1094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56693" y="4476542"/>
            <a:ext cx="1099711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34956" y="4476542"/>
            <a:ext cx="109971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직사각형 40"/>
          <p:cNvSpPr/>
          <p:nvPr/>
        </p:nvSpPr>
        <p:spPr>
          <a:xfrm>
            <a:off x="1022487" y="3333534"/>
            <a:ext cx="3848988" cy="2357454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2" name="직사각형 41"/>
          <p:cNvSpPr/>
          <p:nvPr/>
        </p:nvSpPr>
        <p:spPr>
          <a:xfrm>
            <a:off x="1258139" y="3166374"/>
            <a:ext cx="3377683" cy="45291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일반사무용</a:t>
            </a:r>
            <a:r>
              <a:rPr lang="en-US" altLang="ko-KR" dirty="0" smtClean="0"/>
              <a:t> SW</a:t>
            </a:r>
            <a:endParaRPr lang="ko-KR" altLang="en-US" dirty="0"/>
          </a:p>
        </p:txBody>
      </p:sp>
      <p:sp>
        <p:nvSpPr>
          <p:cNvPr id="43" name="직사각형 42"/>
          <p:cNvSpPr/>
          <p:nvPr/>
        </p:nvSpPr>
        <p:spPr>
          <a:xfrm>
            <a:off x="5342779" y="3333534"/>
            <a:ext cx="3848988" cy="2357454"/>
          </a:xfrm>
          <a:prstGeom prst="rect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4" name="직사각형 43"/>
          <p:cNvSpPr/>
          <p:nvPr/>
        </p:nvSpPr>
        <p:spPr>
          <a:xfrm>
            <a:off x="5578432" y="3166374"/>
            <a:ext cx="3377683" cy="45291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정보시스템용 </a:t>
            </a:r>
            <a:r>
              <a:rPr lang="en-US" altLang="ko-KR" dirty="0" smtClean="0"/>
              <a:t>SW</a:t>
            </a:r>
            <a:endParaRPr lang="ko-KR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1258139" y="5907012"/>
            <a:ext cx="73340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※ </a:t>
            </a:r>
            <a:r>
              <a:rPr lang="ko-KR" altLang="en-US" dirty="0" smtClean="0"/>
              <a:t>개발</a:t>
            </a:r>
            <a:r>
              <a:rPr lang="en-US" altLang="ko-KR" dirty="0" smtClean="0"/>
              <a:t>SW : </a:t>
            </a:r>
            <a:r>
              <a:rPr lang="ko-KR" altLang="en-US" dirty="0" smtClean="0"/>
              <a:t>기관의 특성에 맞게 용역</a:t>
            </a:r>
            <a:r>
              <a:rPr lang="en-US" altLang="ko-KR" dirty="0" smtClean="0"/>
              <a:t>(SI</a:t>
            </a:r>
            <a:r>
              <a:rPr lang="ko-KR" altLang="en-US" dirty="0" smtClean="0"/>
              <a:t>사업</a:t>
            </a:r>
            <a:r>
              <a:rPr lang="en-US" altLang="ko-KR" dirty="0" smtClean="0"/>
              <a:t>)</a:t>
            </a:r>
            <a:r>
              <a:rPr lang="ko-KR" altLang="en-US" dirty="0" smtClean="0"/>
              <a:t>을 통하여 개발된</a:t>
            </a:r>
            <a:r>
              <a:rPr lang="en-US" altLang="ko-KR" dirty="0" smtClean="0"/>
              <a:t> SW</a:t>
            </a:r>
            <a:r>
              <a:rPr lang="ko-KR" altLang="en-US" dirty="0" smtClean="0"/>
              <a:t>는</a:t>
            </a:r>
            <a:r>
              <a:rPr lang="en-US" altLang="ko-KR" dirty="0" smtClean="0"/>
              <a:t> </a:t>
            </a:r>
          </a:p>
          <a:p>
            <a:r>
              <a:rPr lang="ko-KR" altLang="en-US" dirty="0" smtClean="0"/>
              <a:t>                제</a:t>
            </a:r>
            <a:r>
              <a:rPr lang="en-US" altLang="ko-KR" dirty="0" smtClean="0"/>
              <a:t>3</a:t>
            </a:r>
            <a:r>
              <a:rPr lang="ko-KR" altLang="en-US" dirty="0" smtClean="0"/>
              <a:t>자단가계약의 대상에서 제외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9408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2" descr="D:\무료서식\06\object\box\b1.png"/>
          <p:cNvPicPr>
            <a:picLocks noChangeAspect="1" noChangeArrowheads="1"/>
          </p:cNvPicPr>
          <p:nvPr/>
        </p:nvPicPr>
        <p:blipFill>
          <a:blip r:embed="rId2" cstate="print"/>
          <a:srcRect l="2379" t="20815" r="64907" b="3473"/>
          <a:stretch>
            <a:fillRect/>
          </a:stretch>
        </p:blipFill>
        <p:spPr bwMode="auto">
          <a:xfrm>
            <a:off x="6434569" y="1770661"/>
            <a:ext cx="2976118" cy="3892988"/>
          </a:xfrm>
          <a:prstGeom prst="rect">
            <a:avLst/>
          </a:prstGeom>
          <a:noFill/>
        </p:spPr>
      </p:pic>
      <p:pic>
        <p:nvPicPr>
          <p:cNvPr id="74" name="Picture 2" descr="D:\무료서식\06\object\box\b1.png"/>
          <p:cNvPicPr>
            <a:picLocks noChangeAspect="1" noChangeArrowheads="1"/>
          </p:cNvPicPr>
          <p:nvPr/>
        </p:nvPicPr>
        <p:blipFill>
          <a:blip r:embed="rId2" cstate="print"/>
          <a:srcRect l="2379" t="20815" r="64907" b="3473"/>
          <a:stretch>
            <a:fillRect/>
          </a:stretch>
        </p:blipFill>
        <p:spPr bwMode="auto">
          <a:xfrm>
            <a:off x="3297564" y="1770661"/>
            <a:ext cx="2969422" cy="3892988"/>
          </a:xfrm>
          <a:prstGeom prst="rect">
            <a:avLst/>
          </a:prstGeom>
          <a:noFill/>
        </p:spPr>
      </p:pic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55" name="Picture 2" descr="D:\무료서식\06\object\box\b1.png"/>
          <p:cNvPicPr>
            <a:picLocks noChangeAspect="1" noChangeArrowheads="1"/>
          </p:cNvPicPr>
          <p:nvPr/>
        </p:nvPicPr>
        <p:blipFill>
          <a:blip r:embed="rId2" cstate="print"/>
          <a:srcRect l="2379" t="20815" r="64907" b="3473"/>
          <a:stretch>
            <a:fillRect/>
          </a:stretch>
        </p:blipFill>
        <p:spPr bwMode="auto">
          <a:xfrm>
            <a:off x="144967" y="1770661"/>
            <a:ext cx="3198039" cy="3892988"/>
          </a:xfrm>
          <a:prstGeom prst="rect">
            <a:avLst/>
          </a:prstGeom>
          <a:noFill/>
        </p:spPr>
      </p:pic>
      <p:sp>
        <p:nvSpPr>
          <p:cNvPr id="58" name="TextBox 57"/>
          <p:cNvSpPr txBox="1"/>
          <p:nvPr/>
        </p:nvSpPr>
        <p:spPr>
          <a:xfrm>
            <a:off x="771306" y="2021101"/>
            <a:ext cx="1986057" cy="478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</a:rPr>
              <a:t>기본상품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639479" y="2051712"/>
            <a:ext cx="2514208" cy="478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C9900"/>
                </a:solidFill>
                <a:effectLst/>
                <a:uLnTx/>
                <a:uFillTx/>
              </a:rPr>
              <a:t>유지관리상품</a:t>
            </a:r>
            <a:endParaRPr kumimoji="0" lang="ko-KR" altLang="en-US" sz="2400" b="1" i="0" u="none" strike="noStrike" kern="0" cap="none" spc="0" normalizeH="0" baseline="0" noProof="0" dirty="0">
              <a:ln>
                <a:noFill/>
              </a:ln>
              <a:solidFill>
                <a:srgbClr val="CC9900"/>
              </a:solidFill>
              <a:effectLst/>
              <a:uLnTx/>
              <a:uFillTx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87847" y="206570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</a:rPr>
              <a:t>커스터마이징상품</a:t>
            </a:r>
            <a:endParaRPr kumimoji="0" lang="ko-KR" altLang="en-US" sz="2400" b="1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521776" y="2795846"/>
            <a:ext cx="2520765" cy="2745550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latinLnBrk="0">
              <a:lnSpc>
                <a:spcPct val="150000"/>
              </a:lnSpc>
            </a:pPr>
            <a:r>
              <a:rPr lang="ko-KR" alt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상용으로 </a:t>
            </a:r>
            <a:r>
              <a:rPr lang="ko-KR" altLang="en-US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출시된 </a:t>
            </a:r>
            <a:r>
              <a:rPr lang="ko-KR" alt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소프트웨어의 납품 </a:t>
            </a:r>
            <a:r>
              <a:rPr lang="ko-KR" altLang="en-US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및 구축</a:t>
            </a:r>
            <a:r>
              <a:rPr lang="en-US" altLang="ko-KR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,</a:t>
            </a:r>
            <a:r>
              <a:rPr lang="ko-KR" altLang="en-US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설치해주는 상품</a:t>
            </a:r>
            <a:endParaRPr kumimoji="0" lang="ko-KR" altLang="en-US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516135" y="2795846"/>
            <a:ext cx="2520765" cy="2745550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구축완료 후 </a:t>
            </a:r>
            <a:r>
              <a:rPr lang="en-US" altLang="ko-KR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1</a:t>
            </a:r>
            <a:r>
              <a:rPr lang="ko-KR" altLang="en-US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년 후 </a:t>
            </a:r>
            <a:r>
              <a:rPr lang="ko-KR" alt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유상 </a:t>
            </a:r>
            <a:r>
              <a:rPr lang="ko-KR" altLang="en-US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유지관리시</a:t>
            </a:r>
            <a:r>
              <a:rPr lang="ko-KR" alt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 </a:t>
            </a:r>
            <a:r>
              <a:rPr lang="ko-KR" altLang="en-US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수요기관에서 구매하는 </a:t>
            </a:r>
            <a:r>
              <a:rPr lang="ko-KR" alt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상품</a:t>
            </a:r>
            <a:endParaRPr lang="en-US" altLang="ko-KR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   (</a:t>
            </a:r>
            <a:r>
              <a:rPr lang="ko-KR" altLang="en-US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패치</a:t>
            </a:r>
            <a:r>
              <a:rPr lang="en-US" altLang="ko-KR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, </a:t>
            </a:r>
            <a:r>
              <a:rPr lang="ko-KR" alt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업그레이드</a:t>
            </a:r>
            <a:r>
              <a:rPr lang="en-US" altLang="ko-KR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, </a:t>
            </a:r>
            <a:endParaRPr lang="en-US" altLang="ko-KR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교육지원</a:t>
            </a:r>
            <a:r>
              <a:rPr lang="en-US" altLang="ko-KR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, </a:t>
            </a:r>
            <a:r>
              <a:rPr lang="ko-KR" altLang="en-US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장애처리 등 기술지원</a:t>
            </a:r>
            <a:r>
              <a:rPr lang="en-US" altLang="ko-KR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)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6673872" y="2795846"/>
            <a:ext cx="2520765" cy="2745550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설치 완료 후 향후 해당 기관에서 납품된 소프트웨어에 대해 </a:t>
            </a:r>
            <a:r>
              <a:rPr lang="ko-KR" alt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추가</a:t>
            </a:r>
            <a:endParaRPr lang="en-US" altLang="ko-KR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ko-KR" alt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요구사항 </a:t>
            </a:r>
            <a:r>
              <a:rPr lang="ko-KR" altLang="en-US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ea"/>
              </a:rPr>
              <a:t>등이  있을 경우 구매하는 상품</a:t>
            </a:r>
            <a:endParaRPr lang="en-US" altLang="ko-KR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n-ea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상용소프트웨어 상품별 구분 정의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12451" y="5869673"/>
            <a:ext cx="7087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※ </a:t>
            </a:r>
            <a:r>
              <a:rPr lang="ko-KR" altLang="en-US" b="1" dirty="0" smtClean="0">
                <a:latin typeface="+mn-ea"/>
              </a:rPr>
              <a:t>일반사무용</a:t>
            </a:r>
            <a:r>
              <a:rPr lang="en-US" altLang="ko-KR" b="1" dirty="0" smtClean="0">
                <a:latin typeface="+mn-ea"/>
              </a:rPr>
              <a:t> SW(1</a:t>
            </a:r>
            <a:r>
              <a:rPr lang="ko-KR" altLang="en-US" b="1" dirty="0" smtClean="0">
                <a:latin typeface="+mn-ea"/>
              </a:rPr>
              <a:t>년 라이선스 갱신</a:t>
            </a:r>
            <a:r>
              <a:rPr lang="en-US" altLang="ko-KR" b="1" dirty="0" smtClean="0">
                <a:latin typeface="+mn-ea"/>
              </a:rPr>
              <a:t>)</a:t>
            </a:r>
            <a:r>
              <a:rPr lang="ko-KR" altLang="en-US" b="1" dirty="0" smtClean="0">
                <a:latin typeface="+mn-ea"/>
              </a:rPr>
              <a:t>등은  기본상품만  등록 가능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4035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계약체결절차 흐름도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40" name="AutoShape 9"/>
          <p:cNvSpPr>
            <a:spLocks noChangeArrowheads="1"/>
          </p:cNvSpPr>
          <p:nvPr/>
        </p:nvSpPr>
        <p:spPr bwMode="auto">
          <a:xfrm>
            <a:off x="1910609" y="2411984"/>
            <a:ext cx="3145262" cy="1170160"/>
          </a:xfrm>
          <a:prstGeom prst="flowChartAlternateProcess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/>
          <a:lstStyle/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① </a:t>
            </a:r>
            <a:r>
              <a:rPr lang="en-US" altLang="ko-KR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(</a:t>
            </a:r>
            <a:r>
              <a:rPr lang="ko-KR" alt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최초</a:t>
            </a:r>
            <a:r>
              <a:rPr lang="en-US" altLang="ko-KR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)</a:t>
            </a:r>
            <a:r>
              <a:rPr lang="ko-KR" altLang="en-US" sz="1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물품식별번호 등록 </a:t>
            </a:r>
            <a:endParaRPr lang="en-US" altLang="ko-KR" sz="12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buFont typeface="Wingdings" pitchFamily="2" charset="2"/>
              <a:buNone/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②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계약서류 준비 및 접수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(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우편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)</a:t>
            </a:r>
          </a:p>
          <a:p>
            <a:pPr marL="177800" indent="-177800">
              <a:buFont typeface="Wingdings" pitchFamily="2" charset="2"/>
              <a:buNone/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⑤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서류보완 및 최종제출</a:t>
            </a:r>
            <a:endParaRPr lang="ko-KR" altLang="en-US" sz="1200" dirty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41" name="AutoShape 17"/>
          <p:cNvSpPr>
            <a:spLocks noChangeArrowheads="1"/>
          </p:cNvSpPr>
          <p:nvPr/>
        </p:nvSpPr>
        <p:spPr bwMode="auto">
          <a:xfrm>
            <a:off x="5976434" y="2411984"/>
            <a:ext cx="3145262" cy="1170161"/>
          </a:xfrm>
          <a:prstGeom prst="flowChartAlternateProcess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25200"/>
          <a:lstStyle/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③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서류 접수 및 검토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④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서류 미비 시 보완 요구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⑥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가격자료 검토 후 </a:t>
            </a:r>
            <a:r>
              <a:rPr lang="ko-KR" altLang="en-US" sz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수의시담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통보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42" name="AutoShape 19"/>
          <p:cNvSpPr>
            <a:spLocks noChangeArrowheads="1"/>
          </p:cNvSpPr>
          <p:nvPr/>
        </p:nvSpPr>
        <p:spPr bwMode="auto">
          <a:xfrm>
            <a:off x="1910609" y="1761894"/>
            <a:ext cx="3145262" cy="390054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177800" indent="-177800" algn="ctr">
              <a:buFont typeface="Wingdings" pitchFamily="2" charset="2"/>
              <a:buNone/>
              <a:defRPr/>
            </a:pPr>
            <a:r>
              <a:rPr lang="ko-KR" altLang="en-US" sz="1600" dirty="0" smtClean="0">
                <a:latin typeface="HY헤드라인M" pitchFamily="18" charset="-127"/>
                <a:ea typeface="HY헤드라인M" pitchFamily="18" charset="-127"/>
              </a:rPr>
              <a:t>상용</a:t>
            </a:r>
            <a:r>
              <a:rPr lang="en-US" altLang="ko-KR" sz="1600" dirty="0" smtClean="0">
                <a:latin typeface="HY헤드라인M" pitchFamily="18" charset="-127"/>
                <a:ea typeface="HY헤드라인M" pitchFamily="18" charset="-127"/>
              </a:rPr>
              <a:t>SW</a:t>
            </a:r>
            <a:r>
              <a:rPr lang="ko-KR" altLang="en-US" sz="1600" dirty="0" smtClean="0">
                <a:latin typeface="HY헤드라인M" pitchFamily="18" charset="-127"/>
                <a:ea typeface="HY헤드라인M" pitchFamily="18" charset="-127"/>
              </a:rPr>
              <a:t>업체</a:t>
            </a:r>
            <a:endParaRPr lang="en-US" altLang="ko-KR" sz="1600" dirty="0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3" name="Rectangle 12"/>
          <p:cNvSpPr>
            <a:spLocks noChangeArrowheads="1"/>
          </p:cNvSpPr>
          <p:nvPr/>
        </p:nvSpPr>
        <p:spPr bwMode="auto">
          <a:xfrm>
            <a:off x="376369" y="2476993"/>
            <a:ext cx="1227385" cy="97513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altLang="ko-KR" b="1" dirty="0" smtClean="0">
                <a:latin typeface="굴림체" pitchFamily="49" charset="-127"/>
                <a:ea typeface="굴림체" pitchFamily="49" charset="-127"/>
              </a:rPr>
              <a:t>Ⅰ</a:t>
            </a:r>
          </a:p>
          <a:p>
            <a:pPr algn="ctr">
              <a:defRPr/>
            </a:pP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서류접수</a:t>
            </a:r>
            <a:endParaRPr lang="en-US" altLang="ko-KR" b="1" dirty="0"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44" name="AutoShape 19"/>
          <p:cNvSpPr>
            <a:spLocks noChangeArrowheads="1"/>
          </p:cNvSpPr>
          <p:nvPr/>
        </p:nvSpPr>
        <p:spPr bwMode="auto">
          <a:xfrm>
            <a:off x="5976434" y="1761894"/>
            <a:ext cx="3145262" cy="390054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marL="177800" indent="-177800" algn="ctr">
              <a:buFont typeface="Wingdings" pitchFamily="2" charset="2"/>
              <a:buNone/>
              <a:defRPr/>
            </a:pPr>
            <a:r>
              <a:rPr lang="ko-KR" altLang="en-US" sz="1600" dirty="0" smtClean="0">
                <a:latin typeface="HY헤드라인M" pitchFamily="18" charset="-127"/>
                <a:ea typeface="HY헤드라인M" pitchFamily="18" charset="-127"/>
              </a:rPr>
              <a:t>조달청</a:t>
            </a:r>
            <a:endParaRPr lang="en-US" altLang="ko-KR" sz="1600" dirty="0">
              <a:latin typeface="HY헤드라인M" pitchFamily="18" charset="-127"/>
              <a:ea typeface="HY헤드라인M" pitchFamily="18" charset="-127"/>
            </a:endParaRPr>
          </a:p>
        </p:txBody>
      </p:sp>
      <p:cxnSp>
        <p:nvCxnSpPr>
          <p:cNvPr id="45" name="직선 화살표 연결선 44"/>
          <p:cNvCxnSpPr/>
          <p:nvPr/>
        </p:nvCxnSpPr>
        <p:spPr>
          <a:xfrm flipV="1">
            <a:off x="4672302" y="2608456"/>
            <a:ext cx="1457560" cy="25859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6" name="직선 화살표 연결선 45"/>
          <p:cNvCxnSpPr/>
          <p:nvPr/>
        </p:nvCxnSpPr>
        <p:spPr>
          <a:xfrm flipH="1">
            <a:off x="4672302" y="2997064"/>
            <a:ext cx="1544681" cy="2251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7" name="직선 화살표 연결선 46"/>
          <p:cNvCxnSpPr/>
          <p:nvPr/>
        </p:nvCxnSpPr>
        <p:spPr>
          <a:xfrm>
            <a:off x="4672301" y="3367668"/>
            <a:ext cx="15446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8" name="AutoShape 9"/>
          <p:cNvSpPr>
            <a:spLocks noChangeArrowheads="1"/>
          </p:cNvSpPr>
          <p:nvPr/>
        </p:nvSpPr>
        <p:spPr bwMode="auto">
          <a:xfrm>
            <a:off x="1910609" y="3712164"/>
            <a:ext cx="3145262" cy="1040143"/>
          </a:xfrm>
          <a:prstGeom prst="flowChartAlternateProcess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/>
          <a:lstStyle/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②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</a:t>
            </a:r>
            <a:r>
              <a:rPr lang="ko-KR" altLang="en-US" sz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수의시담조서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작성 회신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</a:t>
            </a:r>
          </a:p>
          <a:p>
            <a:pPr marL="177800" indent="-177800">
              <a:buFont typeface="Wingdings" pitchFamily="2" charset="2"/>
              <a:buNone/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③ </a:t>
            </a:r>
            <a:r>
              <a:rPr lang="ko-KR" altLang="en-US" sz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수의시담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가격 나라장터 입력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   (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당일 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14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시 이전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)</a:t>
            </a:r>
            <a:endParaRPr lang="ko-KR" altLang="en-US" sz="1200" dirty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49" name="AutoShape 17"/>
          <p:cNvSpPr>
            <a:spLocks noChangeArrowheads="1"/>
          </p:cNvSpPr>
          <p:nvPr/>
        </p:nvSpPr>
        <p:spPr bwMode="auto">
          <a:xfrm>
            <a:off x="5976434" y="3712163"/>
            <a:ext cx="3145262" cy="1040143"/>
          </a:xfrm>
          <a:prstGeom prst="flowChartAlternateProcess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25200"/>
          <a:lstStyle/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① </a:t>
            </a:r>
            <a:r>
              <a:rPr lang="ko-KR" altLang="en-US" sz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수의시담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안내문 메일</a:t>
            </a:r>
            <a:r>
              <a:rPr lang="en-US" altLang="ko-KR" sz="1200" dirty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또는 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FAX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발송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   (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안내문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, </a:t>
            </a:r>
            <a:r>
              <a:rPr lang="ko-KR" altLang="en-US" sz="1200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수의시담조서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)</a:t>
            </a:r>
          </a:p>
          <a:p>
            <a:pPr marL="177800" indent="-177800"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④ 14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시 이후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개찰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</a:t>
            </a:r>
          </a:p>
        </p:txBody>
      </p:sp>
      <p:sp>
        <p:nvSpPr>
          <p:cNvPr id="50" name="Rectangle 12"/>
          <p:cNvSpPr>
            <a:spLocks noChangeArrowheads="1"/>
          </p:cNvSpPr>
          <p:nvPr/>
        </p:nvSpPr>
        <p:spPr bwMode="auto">
          <a:xfrm>
            <a:off x="376369" y="3712163"/>
            <a:ext cx="1227385" cy="97513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altLang="ko-KR" b="1" dirty="0" smtClean="0">
                <a:latin typeface="굴림체" pitchFamily="49" charset="-127"/>
                <a:ea typeface="굴림체" pitchFamily="49" charset="-127"/>
              </a:rPr>
              <a:t>Ⅱ</a:t>
            </a:r>
          </a:p>
          <a:p>
            <a:pPr algn="ctr">
              <a:defRPr/>
            </a:pPr>
            <a:r>
              <a:rPr lang="ko-KR" altLang="en-US" b="1" dirty="0" err="1" smtClean="0">
                <a:latin typeface="굴림체" pitchFamily="49" charset="-127"/>
                <a:ea typeface="굴림체" pitchFamily="49" charset="-127"/>
              </a:rPr>
              <a:t>수의시담</a:t>
            </a:r>
            <a:endParaRPr lang="en-US" altLang="ko-KR" b="1" dirty="0">
              <a:latin typeface="굴림체" pitchFamily="49" charset="-127"/>
              <a:ea typeface="굴림체" pitchFamily="49" charset="-127"/>
            </a:endParaRPr>
          </a:p>
        </p:txBody>
      </p:sp>
      <p:cxnSp>
        <p:nvCxnSpPr>
          <p:cNvPr id="51" name="직선 화살표 연결선 50"/>
          <p:cNvCxnSpPr/>
          <p:nvPr/>
        </p:nvCxnSpPr>
        <p:spPr>
          <a:xfrm rot="10800000">
            <a:off x="4672302" y="3905744"/>
            <a:ext cx="1457560" cy="1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2" name="직선 화살표 연결선 51"/>
          <p:cNvCxnSpPr/>
          <p:nvPr/>
        </p:nvCxnSpPr>
        <p:spPr>
          <a:xfrm>
            <a:off x="4672302" y="4360807"/>
            <a:ext cx="1457560" cy="144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3" name="Rectangle 12"/>
          <p:cNvSpPr>
            <a:spLocks noChangeArrowheads="1"/>
          </p:cNvSpPr>
          <p:nvPr/>
        </p:nvSpPr>
        <p:spPr bwMode="auto">
          <a:xfrm>
            <a:off x="376369" y="4947333"/>
            <a:ext cx="1227385" cy="117016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altLang="ko-KR" b="1" dirty="0" smtClean="0">
                <a:latin typeface="굴림체" pitchFamily="49" charset="-127"/>
                <a:ea typeface="굴림체" pitchFamily="49" charset="-127"/>
              </a:rPr>
              <a:t>Ⅲ</a:t>
            </a:r>
          </a:p>
          <a:p>
            <a:pPr algn="ctr">
              <a:defRPr/>
            </a:pP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계약체결</a:t>
            </a:r>
            <a:endParaRPr lang="en-US" altLang="ko-KR" b="1" dirty="0"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54" name="AutoShape 9"/>
          <p:cNvSpPr>
            <a:spLocks noChangeArrowheads="1"/>
          </p:cNvSpPr>
          <p:nvPr/>
        </p:nvSpPr>
        <p:spPr bwMode="auto">
          <a:xfrm>
            <a:off x="1910609" y="4882324"/>
            <a:ext cx="3145262" cy="1365188"/>
          </a:xfrm>
          <a:prstGeom prst="flowChartAlternateProcess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0"/>
          <a:lstStyle/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②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계약서 초안 검토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buFont typeface="Wingdings" pitchFamily="2" charset="2"/>
              <a:buNone/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③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계약보증증권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,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인지세 납부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   (10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일 이내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)</a:t>
            </a:r>
          </a:p>
          <a:p>
            <a:pPr marL="177800" indent="-177800">
              <a:buFont typeface="Wingdings" pitchFamily="2" charset="2"/>
              <a:buNone/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buFont typeface="Wingdings" pitchFamily="2" charset="2"/>
              <a:buNone/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④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계약 응답 및 송신</a:t>
            </a:r>
            <a:endParaRPr lang="ko-KR" altLang="en-US" sz="1200" dirty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56" name="AutoShape 17"/>
          <p:cNvSpPr>
            <a:spLocks noChangeArrowheads="1"/>
          </p:cNvSpPr>
          <p:nvPr/>
        </p:nvSpPr>
        <p:spPr bwMode="auto">
          <a:xfrm>
            <a:off x="5976434" y="4882324"/>
            <a:ext cx="3145262" cy="1365188"/>
          </a:xfrm>
          <a:prstGeom prst="flowChartAlternateProcess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25200"/>
          <a:lstStyle/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①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계약서 초안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,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계약체결 공문 발송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/>
            </a:r>
            <a:b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</a:b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⑤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증권</a:t>
            </a: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/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인지세 접수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⑥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최종계약서 송신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⑦ </a:t>
            </a:r>
            <a:r>
              <a:rPr lang="ko-KR" altLang="en-US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쇼핑몰 등록</a:t>
            </a:r>
            <a:endParaRPr lang="en-US" altLang="ko-KR" sz="1200" dirty="0" smtClean="0">
              <a:effectLst>
                <a:outerShdw blurRad="38100" dist="38100" dir="2700000" algn="tl">
                  <a:srgbClr val="FFFFFF"/>
                </a:outerShdw>
              </a:effectLst>
              <a:latin typeface="굴림체" pitchFamily="49" charset="-127"/>
              <a:ea typeface="굴림체" pitchFamily="49" charset="-127"/>
            </a:endParaRPr>
          </a:p>
          <a:p>
            <a:pPr marL="177800" indent="-177800">
              <a:defRPr/>
            </a:pPr>
            <a:r>
              <a:rPr lang="en-US" altLang="ko-KR" sz="12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굴림체" pitchFamily="49" charset="-127"/>
                <a:ea typeface="굴림체" pitchFamily="49" charset="-127"/>
              </a:rPr>
              <a:t>  </a:t>
            </a:r>
          </a:p>
        </p:txBody>
      </p:sp>
      <p:cxnSp>
        <p:nvCxnSpPr>
          <p:cNvPr id="57" name="직선 화살표 연결선 56"/>
          <p:cNvCxnSpPr/>
          <p:nvPr/>
        </p:nvCxnSpPr>
        <p:spPr>
          <a:xfrm rot="10800000">
            <a:off x="4672302" y="5077351"/>
            <a:ext cx="1457560" cy="144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1" name="직선 화살표 연결선 60"/>
          <p:cNvCxnSpPr/>
          <p:nvPr/>
        </p:nvCxnSpPr>
        <p:spPr>
          <a:xfrm flipV="1">
            <a:off x="4672302" y="5467405"/>
            <a:ext cx="1457560" cy="3900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/>
          <p:nvPr/>
        </p:nvCxnSpPr>
        <p:spPr>
          <a:xfrm>
            <a:off x="3318435" y="5555943"/>
            <a:ext cx="0" cy="3307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5" name="직선 화살표 연결선 64"/>
          <p:cNvCxnSpPr/>
          <p:nvPr/>
        </p:nvCxnSpPr>
        <p:spPr>
          <a:xfrm>
            <a:off x="7840823" y="5417438"/>
            <a:ext cx="0" cy="65527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36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상품유형별 제출서류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예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graphicFrame>
        <p:nvGraphicFramePr>
          <p:cNvPr id="38" name="표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379390"/>
              </p:ext>
            </p:extLst>
          </p:nvPr>
        </p:nvGraphicFramePr>
        <p:xfrm>
          <a:off x="619694" y="1721445"/>
          <a:ext cx="7403718" cy="4714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765"/>
                <a:gridCol w="2241570"/>
                <a:gridCol w="2785383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/>
                        <a:t>기본상품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 smtClean="0"/>
                        <a:t>커스터마이징상품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/>
                        <a:t>유지관리상품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요청서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요청서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요청서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규격서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규격서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규격서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 smtClean="0"/>
                        <a:t>제품목록번호 내역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 smtClean="0"/>
                        <a:t>제품목록번호 내역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 smtClean="0"/>
                        <a:t>제품목록번호 내역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입찰참가등록증 사본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b="1" dirty="0" smtClean="0"/>
                        <a:t>입찰참가등록증 사본</a:t>
                      </a:r>
                      <a:endParaRPr lang="ko-KR" altLang="en-US" sz="12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 smtClean="0"/>
                        <a:t>입찰참가등록증 사본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프로그램등록부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인증서 사본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시험결과서 사본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견적서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규격별</a:t>
                      </a:r>
                      <a:r>
                        <a:rPr lang="ko-KR" altLang="en-US" sz="1200" dirty="0" smtClean="0"/>
                        <a:t> 거래내역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/>
                        <a:t>전자세금계산서 사본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err="1" smtClean="0"/>
                        <a:t>총매출장</a:t>
                      </a:r>
                      <a:endParaRPr lang="ko-KR" altLang="en-US" sz="12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25873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중소기업확인서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4497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물품공급 및 기술지원확약서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7911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200" dirty="0" smtClean="0">
                          <a:latin typeface="+mn-ea"/>
                          <a:ea typeface="+mn-ea"/>
                        </a:rPr>
                        <a:t>제조사 인감증명서</a:t>
                      </a:r>
                      <a:endParaRPr lang="ko-KR" altLang="en-US" sz="1200" dirty="0">
                        <a:latin typeface="+mn-ea"/>
                        <a:ea typeface="+mn-ea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직사각형 38"/>
          <p:cNvSpPr/>
          <p:nvPr/>
        </p:nvSpPr>
        <p:spPr>
          <a:xfrm>
            <a:off x="619693" y="2113927"/>
            <a:ext cx="7412169" cy="107157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5" name="직사각형 54"/>
          <p:cNvSpPr/>
          <p:nvPr/>
        </p:nvSpPr>
        <p:spPr>
          <a:xfrm>
            <a:off x="630844" y="3205758"/>
            <a:ext cx="2464169" cy="7858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8" name="직사각형 57"/>
          <p:cNvSpPr/>
          <p:nvPr/>
        </p:nvSpPr>
        <p:spPr>
          <a:xfrm>
            <a:off x="630845" y="4060477"/>
            <a:ext cx="2477433" cy="100217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2404516" y="3458605"/>
            <a:ext cx="186701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dirty="0" smtClean="0"/>
              <a:t>품질검증자료</a:t>
            </a:r>
            <a:endParaRPr lang="ko-KR" alt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2443894" y="4608734"/>
            <a:ext cx="1867019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dirty="0" smtClean="0"/>
              <a:t>가격검증자료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847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기본상품 주요 제출서류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09463" y="1594295"/>
            <a:ext cx="35656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80000"/>
              </a:lnSpc>
              <a:defRPr/>
            </a:pPr>
            <a:r>
              <a:rPr lang="en-US" altLang="ko-KR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요청서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기본상품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) =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공문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7525" y="2138224"/>
            <a:ext cx="3568606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n-US" altLang="ko-KR" sz="1400" b="1" dirty="0" smtClean="0"/>
              <a:t>1. </a:t>
            </a:r>
            <a:r>
              <a:rPr lang="ko-KR" altLang="en-US" sz="1400" b="1" dirty="0" smtClean="0"/>
              <a:t>문서번호</a:t>
            </a:r>
            <a:endParaRPr lang="en-US" altLang="ko-KR" sz="1400" b="1" dirty="0" smtClean="0"/>
          </a:p>
          <a:p>
            <a:pPr marL="342900" indent="-342900"/>
            <a:r>
              <a:rPr lang="en-US" altLang="ko-KR" sz="1400" dirty="0" smtClean="0"/>
              <a:t>  - </a:t>
            </a:r>
            <a:r>
              <a:rPr lang="ko-KR" altLang="en-US" sz="1400" dirty="0" smtClean="0"/>
              <a:t>업체 내부 문서 관리번호 기술</a:t>
            </a:r>
            <a:endParaRPr lang="en-US" altLang="ko-KR" sz="1400" dirty="0" smtClean="0"/>
          </a:p>
          <a:p>
            <a:pPr marL="342900" indent="-342900"/>
            <a:endParaRPr lang="en-US" altLang="ko-KR" sz="1400" b="1" dirty="0" smtClean="0"/>
          </a:p>
          <a:p>
            <a:pPr marL="342900" indent="-342900"/>
            <a:r>
              <a:rPr lang="en-US" altLang="ko-KR" sz="1400" b="1" dirty="0" smtClean="0"/>
              <a:t>2. </a:t>
            </a:r>
            <a:r>
              <a:rPr lang="ko-KR" altLang="en-US" sz="1400" b="1" dirty="0" smtClean="0"/>
              <a:t>물품식별번호</a:t>
            </a:r>
            <a:endParaRPr lang="en-US" altLang="ko-KR" sz="1400" b="1" dirty="0" smtClean="0"/>
          </a:p>
          <a:p>
            <a:pPr marL="342900" indent="-342900"/>
            <a:r>
              <a:rPr lang="en-US" altLang="ko-KR" sz="1400" dirty="0" smtClean="0"/>
              <a:t>   - </a:t>
            </a:r>
            <a:r>
              <a:rPr lang="ko-KR" altLang="en-US" sz="1400" dirty="0" smtClean="0"/>
              <a:t>조달청 목록정보시스템에 등록된 번호</a:t>
            </a:r>
            <a:endParaRPr lang="en-US" altLang="ko-KR" sz="1400" dirty="0" smtClean="0"/>
          </a:p>
          <a:p>
            <a:pPr marL="342900" indent="-342900"/>
            <a:endParaRPr lang="en-US" altLang="ko-KR" sz="1400" dirty="0" smtClean="0"/>
          </a:p>
          <a:p>
            <a:pPr marL="342900" indent="-342900"/>
            <a:r>
              <a:rPr lang="en-US" altLang="ko-KR" sz="1400" b="1" dirty="0" smtClean="0"/>
              <a:t>3. </a:t>
            </a:r>
            <a:r>
              <a:rPr lang="ko-KR" altLang="en-US" sz="1400" b="1" dirty="0" smtClean="0"/>
              <a:t>계약희망 수량</a:t>
            </a:r>
            <a:r>
              <a:rPr lang="en-US" altLang="ko-KR" sz="1400" b="1" dirty="0" smtClean="0"/>
              <a:t> </a:t>
            </a:r>
          </a:p>
          <a:p>
            <a:pPr marL="342900" indent="-342900"/>
            <a:r>
              <a:rPr lang="en-US" altLang="ko-KR" sz="1400" dirty="0" smtClean="0"/>
              <a:t>   - </a:t>
            </a:r>
            <a:r>
              <a:rPr lang="ko-KR" altLang="en-US" sz="1400" dirty="0" smtClean="0"/>
              <a:t>견적서의 수량과 일치</a:t>
            </a:r>
            <a:endParaRPr lang="en-US" altLang="ko-KR" sz="1400" dirty="0" smtClean="0"/>
          </a:p>
          <a:p>
            <a:pPr marL="342900" indent="-342900"/>
            <a:endParaRPr lang="en-US" altLang="ko-KR" sz="1400" dirty="0" smtClean="0"/>
          </a:p>
          <a:p>
            <a:pPr marL="342900" indent="-342900"/>
            <a:r>
              <a:rPr lang="en-US" altLang="ko-KR" sz="1400" b="1" dirty="0" smtClean="0"/>
              <a:t>4. </a:t>
            </a:r>
            <a:r>
              <a:rPr lang="ko-KR" altLang="en-US" sz="1400" b="1" dirty="0" smtClean="0"/>
              <a:t>인도조건</a:t>
            </a:r>
            <a:endParaRPr lang="en-US" altLang="ko-KR" sz="1400" b="1" dirty="0" smtClean="0"/>
          </a:p>
          <a:p>
            <a:pPr marL="342900" indent="-342900"/>
            <a:r>
              <a:rPr lang="en-US" altLang="ko-KR" sz="1400" dirty="0" smtClean="0">
                <a:solidFill>
                  <a:srgbClr val="FF0000"/>
                </a:solidFill>
              </a:rPr>
              <a:t>   - </a:t>
            </a:r>
            <a:r>
              <a:rPr lang="ko-KR" altLang="en-US" sz="1400" dirty="0" smtClean="0">
                <a:solidFill>
                  <a:srgbClr val="FF0000"/>
                </a:solidFill>
              </a:rPr>
              <a:t>현장설치도</a:t>
            </a:r>
            <a:endParaRPr lang="en-US" altLang="ko-KR" sz="1400" dirty="0" smtClean="0">
              <a:solidFill>
                <a:srgbClr val="FF0000"/>
              </a:solidFill>
            </a:endParaRPr>
          </a:p>
          <a:p>
            <a:pPr marL="342900" indent="-342900"/>
            <a:r>
              <a:rPr lang="en-US" altLang="ko-KR" sz="1400" dirty="0" smtClean="0"/>
              <a:t>     : </a:t>
            </a:r>
            <a:r>
              <a:rPr lang="ko-KR" altLang="en-US" sz="1400" dirty="0" smtClean="0"/>
              <a:t>업체에서 설치하여  </a:t>
            </a:r>
            <a:r>
              <a:rPr lang="ko-KR" altLang="en-US" sz="1400" dirty="0" err="1" smtClean="0"/>
              <a:t>검수받는</a:t>
            </a:r>
            <a:r>
              <a:rPr lang="ko-KR" altLang="en-US" sz="1400" dirty="0" smtClean="0"/>
              <a:t>  경우</a:t>
            </a:r>
            <a:endParaRPr lang="en-US" altLang="ko-KR" sz="1400" dirty="0" smtClean="0"/>
          </a:p>
          <a:p>
            <a:pPr marL="342900" indent="-342900"/>
            <a:endParaRPr lang="en-US" altLang="ko-KR" sz="1400" dirty="0" smtClean="0"/>
          </a:p>
          <a:p>
            <a:pPr marL="342900" indent="-342900"/>
            <a:r>
              <a:rPr lang="en-US" altLang="ko-KR" sz="1400" dirty="0" smtClean="0">
                <a:solidFill>
                  <a:srgbClr val="FF0000"/>
                </a:solidFill>
              </a:rPr>
              <a:t>   - </a:t>
            </a:r>
            <a:r>
              <a:rPr lang="ko-KR" altLang="en-US" sz="1400" dirty="0" smtClean="0">
                <a:solidFill>
                  <a:srgbClr val="FF0000"/>
                </a:solidFill>
              </a:rPr>
              <a:t>납품장소도 </a:t>
            </a:r>
            <a:endParaRPr lang="en-US" altLang="ko-KR" sz="1400" dirty="0" smtClean="0">
              <a:solidFill>
                <a:srgbClr val="FF0000"/>
              </a:solidFill>
            </a:endParaRPr>
          </a:p>
          <a:p>
            <a:pPr marL="342900" indent="-342900"/>
            <a:r>
              <a:rPr lang="en-US" altLang="ko-KR" sz="1400" dirty="0" smtClean="0"/>
              <a:t>     : </a:t>
            </a:r>
            <a:r>
              <a:rPr lang="ko-KR" altLang="en-US" sz="1400" dirty="0" smtClean="0"/>
              <a:t>설치</a:t>
            </a:r>
            <a:r>
              <a:rPr lang="en-US" altLang="ko-KR" sz="1400" dirty="0" smtClean="0"/>
              <a:t>CD </a:t>
            </a:r>
            <a:r>
              <a:rPr lang="ko-KR" altLang="en-US" sz="1400" dirty="0" smtClean="0"/>
              <a:t>납품 후 수요기관에서 </a:t>
            </a:r>
            <a:r>
              <a:rPr lang="en-US" altLang="ko-KR" sz="1400" dirty="0" smtClean="0"/>
              <a:t/>
            </a:r>
            <a:br>
              <a:rPr lang="en-US" altLang="ko-KR" sz="1400" dirty="0" smtClean="0"/>
            </a:br>
            <a:r>
              <a:rPr lang="en-US" altLang="ko-KR" sz="1400" dirty="0" smtClean="0"/>
              <a:t> </a:t>
            </a:r>
            <a:r>
              <a:rPr lang="ko-KR" altLang="en-US" sz="1400" dirty="0" smtClean="0"/>
              <a:t>직접 설치하는 경우</a:t>
            </a:r>
            <a:endParaRPr lang="en-US" altLang="ko-KR" sz="1400" dirty="0" smtClean="0"/>
          </a:p>
          <a:p>
            <a:pPr marL="342900" indent="-342900"/>
            <a:endParaRPr lang="en-US" altLang="ko-KR" sz="1400" dirty="0" smtClean="0"/>
          </a:p>
          <a:p>
            <a:pPr marL="342900" indent="-342900"/>
            <a:r>
              <a:rPr lang="en-US" altLang="ko-KR" sz="1400" b="1" dirty="0" smtClean="0"/>
              <a:t>5. </a:t>
            </a:r>
            <a:r>
              <a:rPr lang="ko-KR" altLang="en-US" sz="1400" b="1" dirty="0" smtClean="0"/>
              <a:t>납품기한</a:t>
            </a:r>
            <a:endParaRPr lang="en-US" altLang="ko-KR" sz="1400" b="1" dirty="0" smtClean="0"/>
          </a:p>
          <a:p>
            <a:pPr marL="342900" indent="-342900"/>
            <a:r>
              <a:rPr lang="en-US" altLang="ko-KR" sz="1400" dirty="0" smtClean="0"/>
              <a:t>    - </a:t>
            </a:r>
            <a:r>
              <a:rPr lang="ko-KR" altLang="en-US" sz="1400" dirty="0" smtClean="0"/>
              <a:t>특별한 사유가 없는 한</a:t>
            </a:r>
            <a:endParaRPr lang="en-US" altLang="ko-KR" sz="1400" dirty="0" smtClean="0"/>
          </a:p>
          <a:p>
            <a:pPr marL="342900" indent="-342900"/>
            <a:r>
              <a:rPr lang="en-US" altLang="ko-KR" sz="1400" dirty="0" smtClean="0"/>
              <a:t>      30</a:t>
            </a:r>
            <a:r>
              <a:rPr lang="ko-KR" altLang="en-US" sz="1400" dirty="0" smtClean="0"/>
              <a:t>일 이내를 기준으로 함</a:t>
            </a:r>
            <a:endParaRPr lang="en-US" altLang="ko-KR" sz="1400" dirty="0" smtClean="0"/>
          </a:p>
          <a:p>
            <a:pPr marL="342900" indent="-342900">
              <a:buAutoNum type="arabicPeriod"/>
            </a:pPr>
            <a:endParaRPr lang="ko-KR" altLang="en-US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862" y="1704470"/>
            <a:ext cx="3356464" cy="4669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97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기본상품 주요 제출서류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705" y="1779197"/>
            <a:ext cx="4196435" cy="46327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09463" y="1456031"/>
            <a:ext cx="34936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E49458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 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○ 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규격서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(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기본상품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)</a:t>
            </a:r>
            <a:endParaRPr kumimoji="0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rgbClr val="E49458">
                  <a:lumMod val="75000"/>
                </a:srgbClr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2110606"/>
            <a:ext cx="4666662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sz="1600" b="1" dirty="0" smtClean="0"/>
              <a:t>상품개요</a:t>
            </a:r>
            <a:endParaRPr lang="en-US" altLang="ko-KR" sz="1600" b="1" dirty="0" smtClean="0"/>
          </a:p>
          <a:p>
            <a:r>
              <a:rPr lang="en-US" altLang="ko-KR" sz="1600" b="1" dirty="0"/>
              <a:t> </a:t>
            </a:r>
            <a:r>
              <a:rPr lang="en-US" altLang="ko-KR" sz="1600" b="1" dirty="0" smtClean="0"/>
              <a:t>  </a:t>
            </a:r>
            <a:r>
              <a:rPr lang="en-US" altLang="ko-KR" sz="1600" dirty="0" smtClean="0"/>
              <a:t>- </a:t>
            </a:r>
            <a:r>
              <a:rPr lang="ko-KR" altLang="en-US" sz="1600" dirty="0" smtClean="0"/>
              <a:t> 상품의 일반적인 사항 기술</a:t>
            </a:r>
            <a:endParaRPr lang="en-US" altLang="ko-KR" sz="1600" dirty="0" smtClean="0"/>
          </a:p>
          <a:p>
            <a:endParaRPr lang="en-US" altLang="ko-KR" sz="1600" b="1" dirty="0" smtClean="0"/>
          </a:p>
          <a:p>
            <a:pPr marL="342900" indent="-342900"/>
            <a:r>
              <a:rPr lang="en-US" altLang="ko-KR" sz="1600" dirty="0" smtClean="0">
                <a:solidFill>
                  <a:srgbClr val="FF0000"/>
                </a:solidFill>
              </a:rPr>
              <a:t> ※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이탤릭체는</a:t>
            </a:r>
            <a:r>
              <a:rPr lang="ko-KR" altLang="en-US" sz="1600" dirty="0" smtClean="0">
                <a:solidFill>
                  <a:srgbClr val="FF0000"/>
                </a:solidFill>
              </a:rPr>
              <a:t> 문서 작성에 대한 설명 및 예시</a:t>
            </a:r>
            <a:endParaRPr lang="en-US" altLang="ko-KR" sz="1600" dirty="0" smtClean="0">
              <a:solidFill>
                <a:srgbClr val="FF0000"/>
              </a:solidFill>
            </a:endParaRPr>
          </a:p>
          <a:p>
            <a:pPr marL="342900" indent="-342900"/>
            <a:r>
              <a:rPr lang="en-US" altLang="ko-KR" sz="1600" dirty="0" smtClean="0">
                <a:solidFill>
                  <a:srgbClr val="FF0000"/>
                </a:solidFill>
              </a:rPr>
              <a:t>    </a:t>
            </a:r>
            <a:r>
              <a:rPr lang="ko-KR" altLang="en-US" sz="1600" dirty="0" smtClean="0">
                <a:solidFill>
                  <a:srgbClr val="FF0000"/>
                </a:solidFill>
              </a:rPr>
              <a:t>이므로</a:t>
            </a:r>
            <a:r>
              <a:rPr lang="en-US" altLang="ko-KR" sz="1600" dirty="0" smtClean="0">
                <a:solidFill>
                  <a:srgbClr val="FF0000"/>
                </a:solidFill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</a:rPr>
              <a:t>실제 작성시에는 삭제 혹은 수정</a:t>
            </a:r>
            <a:endParaRPr lang="en-US" altLang="ko-KR" sz="1600" dirty="0" smtClean="0">
              <a:solidFill>
                <a:srgbClr val="FF0000"/>
              </a:solidFill>
            </a:endParaRPr>
          </a:p>
          <a:p>
            <a:pPr marL="342900" indent="-342900"/>
            <a:endParaRPr lang="en-US" altLang="ko-KR" sz="1600" dirty="0">
              <a:solidFill>
                <a:srgbClr val="FF0000"/>
              </a:solidFill>
            </a:endParaRPr>
          </a:p>
          <a:p>
            <a:r>
              <a:rPr lang="en-US" altLang="ko-KR" sz="1600" b="1" dirty="0" smtClean="0"/>
              <a:t>2. </a:t>
            </a:r>
            <a:r>
              <a:rPr lang="ko-KR" altLang="en-US" sz="1600" b="1" dirty="0" err="1" smtClean="0"/>
              <a:t>규격별</a:t>
            </a:r>
            <a:r>
              <a:rPr lang="ko-KR" altLang="en-US" sz="1600" b="1" dirty="0" smtClean="0"/>
              <a:t> 적용대상 및 범위</a:t>
            </a:r>
            <a:r>
              <a:rPr lang="en-US" altLang="ko-KR" sz="1600" b="1" dirty="0" smtClean="0"/>
              <a:t>, </a:t>
            </a:r>
            <a:r>
              <a:rPr lang="ko-KR" altLang="en-US" sz="1600" b="1" dirty="0" smtClean="0"/>
              <a:t>사용기간</a:t>
            </a:r>
            <a:endParaRPr lang="en-US" altLang="ko-KR" sz="1600" b="1" dirty="0"/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- </a:t>
            </a:r>
            <a:r>
              <a:rPr lang="ko-KR" altLang="en-US" sz="1600" b="1" dirty="0" smtClean="0"/>
              <a:t>구매단위 </a:t>
            </a:r>
            <a:r>
              <a:rPr lang="en-US" altLang="ko-KR" sz="1600" dirty="0" smtClean="0"/>
              <a:t>: </a:t>
            </a:r>
            <a:r>
              <a:rPr lang="ko-KR" altLang="en-US" sz="1600" dirty="0" smtClean="0"/>
              <a:t>조</a:t>
            </a:r>
            <a:r>
              <a:rPr lang="en-US" altLang="ko-KR" sz="1600" dirty="0" smtClean="0"/>
              <a:t>(copy)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- </a:t>
            </a:r>
            <a:r>
              <a:rPr lang="ko-KR" altLang="en-US" sz="1600" b="1" dirty="0" smtClean="0"/>
              <a:t>라이선스 적용대상 및 범위</a:t>
            </a:r>
            <a:r>
              <a:rPr lang="en-US" altLang="ko-KR" sz="1600" b="1" dirty="0" smtClean="0"/>
              <a:t>(</a:t>
            </a:r>
            <a:r>
              <a:rPr lang="ko-KR" altLang="en-US" sz="1600" b="1" dirty="0" smtClean="0"/>
              <a:t>사용권한</a:t>
            </a:r>
            <a:r>
              <a:rPr lang="en-US" altLang="ko-KR" sz="1600" b="1" dirty="0" smtClean="0"/>
              <a:t>)</a:t>
            </a:r>
            <a:r>
              <a:rPr lang="ko-KR" altLang="en-US" sz="1600" b="1" dirty="0" smtClean="0"/>
              <a:t> </a:t>
            </a:r>
            <a:r>
              <a:rPr lang="en-US" altLang="ko-KR" sz="1600" b="1" dirty="0" smtClean="0"/>
              <a:t>: </a:t>
            </a:r>
          </a:p>
          <a:p>
            <a:pPr marL="342900" indent="-342900"/>
            <a:r>
              <a:rPr lang="en-US" altLang="ko-KR" sz="1600" b="1" dirty="0" smtClean="0"/>
              <a:t>     </a:t>
            </a:r>
            <a:r>
              <a:rPr lang="ko-KR" altLang="en-US" sz="1600" dirty="0" smtClean="0"/>
              <a:t>사용할 수 있는 권한의 단위</a:t>
            </a:r>
            <a:endParaRPr lang="en-US" altLang="ko-KR" sz="1600" dirty="0" smtClean="0"/>
          </a:p>
          <a:p>
            <a:pPr marL="342900" indent="-342900"/>
            <a:r>
              <a:rPr lang="en-US" altLang="ko-KR" sz="1600" dirty="0" smtClean="0"/>
              <a:t>      (1Server/1CPU/1User)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- </a:t>
            </a:r>
            <a:r>
              <a:rPr lang="ko-KR" altLang="en-US" sz="1600" b="1" dirty="0" smtClean="0"/>
              <a:t>사용기간 </a:t>
            </a:r>
            <a:r>
              <a:rPr lang="en-US" altLang="ko-KR" sz="1600" b="1" dirty="0" smtClean="0"/>
              <a:t>: </a:t>
            </a:r>
            <a:r>
              <a:rPr lang="ko-KR" altLang="en-US" sz="1600" dirty="0" smtClean="0"/>
              <a:t>구매 후 사용할 수 있는 기간</a:t>
            </a:r>
            <a:endParaRPr lang="en-US" altLang="ko-KR" sz="1600" dirty="0" smtClean="0"/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※</a:t>
            </a:r>
            <a:r>
              <a:rPr lang="ko-KR" altLang="en-US" sz="1600" dirty="0" smtClean="0"/>
              <a:t>규격서는 </a:t>
            </a:r>
            <a:r>
              <a:rPr lang="ko-KR" altLang="en-US" sz="1600" dirty="0" smtClean="0"/>
              <a:t>계약서류의 일부로 계약 후  수정이 </a:t>
            </a:r>
            <a:endParaRPr lang="en-US" altLang="ko-KR" sz="1600" dirty="0" smtClean="0"/>
          </a:p>
          <a:p>
            <a:pPr marL="342900" indent="-342900"/>
            <a:r>
              <a:rPr lang="en-US" altLang="ko-KR" sz="1600" dirty="0"/>
              <a:t> </a:t>
            </a:r>
            <a:r>
              <a:rPr lang="en-US" altLang="ko-KR" sz="1600" dirty="0" smtClean="0"/>
              <a:t>  </a:t>
            </a:r>
            <a:r>
              <a:rPr lang="ko-KR" altLang="en-US" sz="1600" dirty="0" smtClean="0"/>
              <a:t>안되오니 명확히 기술해야 함</a:t>
            </a:r>
            <a:endParaRPr lang="en-US" altLang="ko-KR" sz="1600" b="1" dirty="0" smtClean="0"/>
          </a:p>
        </p:txBody>
      </p:sp>
    </p:spTree>
    <p:extLst>
      <p:ext uri="{BB962C8B-B14F-4D97-AF65-F5344CB8AC3E}">
        <p14:creationId xmlns:p14="http://schemas.microsoft.com/office/powerpoint/2010/main" val="355149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기본상품 주요 제출서류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09463" y="1456031"/>
            <a:ext cx="34936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E49458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 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○ 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규격서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(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기본상품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)</a:t>
            </a:r>
            <a:endParaRPr kumimoji="0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rgbClr val="E49458">
                  <a:lumMod val="75000"/>
                </a:srgbClr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2134052"/>
            <a:ext cx="4413388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2, </a:t>
            </a:r>
            <a:r>
              <a:rPr lang="ko-KR" altLang="en-US" sz="1600" b="1" dirty="0" smtClean="0"/>
              <a:t>제품인증내역 </a:t>
            </a:r>
            <a:endParaRPr lang="en-US" altLang="ko-KR" sz="1600" b="1" dirty="0" smtClean="0"/>
          </a:p>
          <a:p>
            <a:r>
              <a:rPr lang="en-US" altLang="ko-KR" sz="1600" b="1" dirty="0"/>
              <a:t> </a:t>
            </a:r>
            <a:r>
              <a:rPr lang="en-US" altLang="ko-KR" sz="1600" b="1" dirty="0" smtClean="0"/>
              <a:t>  </a:t>
            </a:r>
            <a:r>
              <a:rPr lang="en-US" altLang="ko-KR" sz="1600" dirty="0" smtClean="0"/>
              <a:t>- </a:t>
            </a:r>
            <a:r>
              <a:rPr lang="ko-KR" altLang="en-US" sz="1600" dirty="0" smtClean="0"/>
              <a:t> 제품 인증사항 기재</a:t>
            </a:r>
            <a:endParaRPr lang="en-US" altLang="ko-KR" sz="1600" dirty="0" smtClean="0"/>
          </a:p>
          <a:p>
            <a:endParaRPr lang="en-US" altLang="ko-KR" sz="1600" b="1" dirty="0" smtClean="0"/>
          </a:p>
          <a:p>
            <a:pPr marL="342900" indent="-342900"/>
            <a:r>
              <a:rPr lang="en-US" altLang="ko-KR" sz="1600" dirty="0" smtClean="0">
                <a:solidFill>
                  <a:srgbClr val="FF0000"/>
                </a:solidFill>
              </a:rPr>
              <a:t> </a:t>
            </a:r>
            <a:r>
              <a:rPr lang="en-US" altLang="ko-KR" sz="1600" dirty="0" smtClean="0">
                <a:solidFill>
                  <a:schemeClr val="bg2">
                    <a:lumMod val="50000"/>
                  </a:schemeClr>
                </a:solidFill>
              </a:rPr>
              <a:t>※ </a:t>
            </a:r>
            <a:r>
              <a:rPr lang="ko-KR" altLang="en-US" sz="1600" dirty="0" err="1" smtClean="0">
                <a:solidFill>
                  <a:schemeClr val="bg2">
                    <a:lumMod val="50000"/>
                  </a:schemeClr>
                </a:solidFill>
              </a:rPr>
              <a:t>이탤릭체는</a:t>
            </a:r>
            <a:r>
              <a:rPr lang="ko-KR" altLang="en-US" sz="1600" dirty="0" smtClean="0">
                <a:solidFill>
                  <a:schemeClr val="bg2">
                    <a:lumMod val="50000"/>
                  </a:schemeClr>
                </a:solidFill>
              </a:rPr>
              <a:t> 문서 작성에 대한 설명 및 예시</a:t>
            </a:r>
            <a:endParaRPr lang="en-US" altLang="ko-KR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/>
            <a:r>
              <a:rPr lang="en-US" altLang="ko-KR" sz="1600" dirty="0" smtClean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lang="ko-KR" altLang="en-US" sz="1600" dirty="0" smtClean="0">
                <a:solidFill>
                  <a:schemeClr val="bg2">
                    <a:lumMod val="50000"/>
                  </a:schemeClr>
                </a:solidFill>
              </a:rPr>
              <a:t>이므로</a:t>
            </a:r>
            <a:r>
              <a:rPr lang="en-US" altLang="ko-KR" sz="1600" dirty="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ko-KR" altLang="en-US" sz="1600" dirty="0" smtClean="0">
                <a:solidFill>
                  <a:schemeClr val="bg2">
                    <a:lumMod val="50000"/>
                  </a:schemeClr>
                </a:solidFill>
              </a:rPr>
              <a:t>실제 작성시에는 삭제 혹은 수정</a:t>
            </a:r>
            <a:endParaRPr lang="en-US" altLang="ko-KR" sz="16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/>
            <a:endParaRPr lang="en-US" altLang="ko-KR" sz="1600" dirty="0">
              <a:solidFill>
                <a:srgbClr val="FF0000"/>
              </a:solidFill>
            </a:endParaRPr>
          </a:p>
          <a:p>
            <a:r>
              <a:rPr lang="en-US" altLang="ko-KR" sz="1600" b="1" dirty="0" smtClean="0"/>
              <a:t>3. </a:t>
            </a:r>
            <a:r>
              <a:rPr lang="ko-KR" altLang="en-US" sz="1600" b="1" dirty="0" smtClean="0"/>
              <a:t>제품 권장사양 및 기능</a:t>
            </a:r>
            <a:endParaRPr lang="en-US" altLang="ko-KR" sz="1600" b="1" dirty="0"/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- </a:t>
            </a:r>
            <a:r>
              <a:rPr lang="ko-KR" altLang="en-US" sz="1600" b="1" dirty="0" smtClean="0"/>
              <a:t>납품될 </a:t>
            </a:r>
            <a:r>
              <a:rPr lang="en-US" altLang="ko-KR" sz="1600" b="1" dirty="0" smtClean="0"/>
              <a:t>S/W</a:t>
            </a:r>
            <a:r>
              <a:rPr lang="ko-KR" altLang="en-US" sz="1600" b="1" dirty="0" smtClean="0"/>
              <a:t>가</a:t>
            </a:r>
            <a:r>
              <a:rPr lang="en-US" altLang="ko-KR" sz="1600" b="1" dirty="0" smtClean="0"/>
              <a:t> </a:t>
            </a:r>
            <a:r>
              <a:rPr lang="ko-KR" altLang="en-US" sz="1600" b="1" dirty="0" smtClean="0"/>
              <a:t>설치될 </a:t>
            </a:r>
            <a:r>
              <a:rPr lang="en-US" altLang="ko-KR" sz="1600" b="1" dirty="0" smtClean="0"/>
              <a:t>H/W</a:t>
            </a:r>
            <a:r>
              <a:rPr lang="ko-KR" altLang="en-US" sz="1600" b="1" dirty="0" smtClean="0"/>
              <a:t>사양 기재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 ※</a:t>
            </a:r>
            <a:r>
              <a:rPr lang="en-US" altLang="ko-KR" sz="1600" dirty="0"/>
              <a:t> </a:t>
            </a:r>
            <a:r>
              <a:rPr lang="en-US" altLang="ko-KR" sz="1600" dirty="0" smtClean="0"/>
              <a:t>H/W</a:t>
            </a:r>
            <a:r>
              <a:rPr lang="ko-KR" altLang="en-US" sz="1600" dirty="0" smtClean="0"/>
              <a:t>는 수요기관에서 준비</a:t>
            </a:r>
            <a:endParaRPr lang="en-US" altLang="ko-KR" sz="1600" b="1" dirty="0"/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4. SW</a:t>
            </a:r>
            <a:r>
              <a:rPr lang="ko-KR" altLang="en-US" sz="1600" b="1" dirty="0" err="1" smtClean="0"/>
              <a:t>구매시</a:t>
            </a:r>
            <a:r>
              <a:rPr lang="ko-KR" altLang="en-US" sz="1600" b="1" dirty="0" smtClean="0"/>
              <a:t> 제공되는 기능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- </a:t>
            </a:r>
            <a:r>
              <a:rPr lang="ko-KR" altLang="en-US" sz="1600" b="1" dirty="0" smtClean="0"/>
              <a:t>세부지원 되는 기능 및 범위 등을 기술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411" y="1779195"/>
            <a:ext cx="4385275" cy="45406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530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03" r="11842"/>
          <a:stretch/>
        </p:blipFill>
        <p:spPr bwMode="auto">
          <a:xfrm>
            <a:off x="6787992" y="0"/>
            <a:ext cx="3118008" cy="66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12531-6FF3-4A70-ADD4-1CF142C0B40C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0" y="6638925"/>
            <a:ext cx="9906000" cy="2190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6787992" y="0"/>
            <a:ext cx="3118007" cy="6857999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308193" y="412312"/>
            <a:ext cx="10230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500"/>
              </a:spcBef>
            </a:pPr>
            <a:r>
              <a:rPr lang="ko-KR" altLang="en-US" sz="2800" dirty="0" smtClean="0">
                <a:solidFill>
                  <a:schemeClr val="accent2"/>
                </a:solidFill>
                <a:latin typeface="HY헤드라인M" pitchFamily="18" charset="-127"/>
                <a:ea typeface="HY헤드라인M" pitchFamily="18" charset="-127"/>
              </a:rPr>
              <a:t>목 차</a:t>
            </a:r>
            <a:endParaRPr lang="en-US" altLang="ko-KR" sz="2800" dirty="0">
              <a:solidFill>
                <a:schemeClr val="accent2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323528" y="4127462"/>
            <a:ext cx="2399575" cy="8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/>
          <p:cNvSpPr/>
          <p:nvPr/>
        </p:nvSpPr>
        <p:spPr>
          <a:xfrm>
            <a:off x="323528" y="1004702"/>
            <a:ext cx="4801222" cy="5621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8" name="내용 개체 틀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40" y="2393921"/>
            <a:ext cx="6255038" cy="927322"/>
          </a:xfrm>
          <a:prstGeom prst="rect">
            <a:avLst/>
          </a:prstGeom>
        </p:spPr>
      </p:pic>
      <p:pic>
        <p:nvPicPr>
          <p:cNvPr id="29" name="내용 개체 틀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69" y="1321972"/>
            <a:ext cx="6255038" cy="927322"/>
          </a:xfrm>
          <a:prstGeom prst="rect">
            <a:avLst/>
          </a:prstGeom>
        </p:spPr>
      </p:pic>
      <p:pic>
        <p:nvPicPr>
          <p:cNvPr id="30" name="내용 개체 틀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11" y="3465871"/>
            <a:ext cx="6255038" cy="92732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397050" y="1545919"/>
            <a:ext cx="3183885" cy="479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b="1" kern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Text" lastClr="000000"/>
                </a:solidFill>
              </a:rPr>
              <a:t>공공조달제도 개요</a:t>
            </a:r>
            <a:endParaRPr kumimoji="0" lang="ko-KR" altLang="en-US" sz="28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97050" y="2617868"/>
            <a:ext cx="3623108" cy="479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상용</a:t>
            </a:r>
            <a:r>
              <a:rPr kumimoji="0" lang="en-US" altLang="ko-KR" sz="28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SW</a:t>
            </a:r>
            <a:r>
              <a:rPr kumimoji="0" lang="ko-KR" altLang="en-US" sz="28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단가계약제도</a:t>
            </a:r>
            <a:endParaRPr kumimoji="0" lang="ko-KR" altLang="en-US" sz="28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97050" y="3689817"/>
            <a:ext cx="3902030" cy="479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물품식별번호부여 절차</a:t>
            </a:r>
            <a:endParaRPr kumimoji="0" lang="ko-KR" altLang="en-US" sz="28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4421" y="1585578"/>
            <a:ext cx="333746" cy="40011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12700" contourW="12700">
              <a:bevelT w="1270" h="1270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75000"/>
                    </a:prstClr>
                  </a:outerShdw>
                </a:effectLst>
                <a:uLnTx/>
                <a:uFillTx/>
                <a:latin typeface="맑은 고딕"/>
              </a:rPr>
              <a:t>1</a:t>
            </a:r>
            <a:endParaRPr kumimoji="0" lang="ko-KR" altLang="en-US" sz="20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" lastClr="FFFFFF"/>
              </a:solidFill>
              <a:effectLst>
                <a:outerShdw blurRad="50800" dist="38100" dir="2700000" algn="tl" rotWithShape="0">
                  <a:prstClr val="black">
                    <a:alpha val="75000"/>
                  </a:prstClr>
                </a:outerShdw>
              </a:effectLst>
              <a:uLnTx/>
              <a:uFillTx/>
              <a:latin typeface="맑은 고딕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4421" y="2657527"/>
            <a:ext cx="333746" cy="40011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12700" contourW="12700">
              <a:bevelT w="1270" h="1270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75000"/>
                    </a:prstClr>
                  </a:outerShdw>
                </a:effectLst>
                <a:uLnTx/>
                <a:uFillTx/>
                <a:latin typeface="맑은 고딕"/>
              </a:rPr>
              <a:t>2</a:t>
            </a:r>
            <a:endParaRPr kumimoji="0" lang="ko-KR" altLang="en-US" sz="20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" lastClr="FFFFFF"/>
              </a:solidFill>
              <a:effectLst>
                <a:outerShdw blurRad="50800" dist="38100" dir="2700000" algn="tl" rotWithShape="0">
                  <a:prstClr val="black">
                    <a:alpha val="75000"/>
                  </a:prstClr>
                </a:outerShdw>
              </a:effectLst>
              <a:uLnTx/>
              <a:uFillTx/>
              <a:latin typeface="맑은 고딕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44422" y="3729476"/>
            <a:ext cx="333746" cy="40011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12700" contourW="12700">
              <a:bevelT w="1270" h="1270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75000"/>
                    </a:prstClr>
                  </a:outerShdw>
                </a:effectLst>
                <a:uLnTx/>
                <a:uFillTx/>
                <a:latin typeface="맑은 고딕"/>
              </a:rPr>
              <a:t>3</a:t>
            </a:r>
            <a:endParaRPr kumimoji="0" lang="ko-KR" altLang="en-US" sz="20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" lastClr="FFFFFF"/>
              </a:solidFill>
              <a:effectLst>
                <a:outerShdw blurRad="50800" dist="38100" dir="2700000" algn="tl" rotWithShape="0">
                  <a:prstClr val="black">
                    <a:alpha val="75000"/>
                  </a:prstClr>
                </a:outerShdw>
              </a:effectLst>
              <a:uLnTx/>
              <a:uFillTx/>
              <a:latin typeface="맑은 고딕"/>
            </a:endParaRPr>
          </a:p>
        </p:txBody>
      </p:sp>
      <p:pic>
        <p:nvPicPr>
          <p:cNvPr id="37" name="내용 개체 틀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82" y="4539569"/>
            <a:ext cx="6255038" cy="927322"/>
          </a:xfrm>
          <a:prstGeom prst="rect">
            <a:avLst/>
          </a:prstGeom>
        </p:spPr>
      </p:pic>
      <p:pic>
        <p:nvPicPr>
          <p:cNvPr id="38" name="내용 개체 틀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54" y="5613266"/>
            <a:ext cx="6255038" cy="927322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844422" y="4803175"/>
            <a:ext cx="333746" cy="40011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12700" contourW="12700">
              <a:bevelT w="1270" h="1270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75000"/>
                    </a:prstClr>
                  </a:outerShdw>
                </a:effectLst>
                <a:uLnTx/>
                <a:uFillTx/>
                <a:latin typeface="맑은 고딕"/>
              </a:rPr>
              <a:t>4</a:t>
            </a:r>
            <a:endParaRPr kumimoji="0" lang="ko-KR" altLang="en-US" sz="20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" lastClr="FFFFFF"/>
              </a:solidFill>
              <a:effectLst>
                <a:outerShdw blurRad="50800" dist="38100" dir="2700000" algn="tl" rotWithShape="0">
                  <a:prstClr val="black">
                    <a:alpha val="75000"/>
                  </a:prstClr>
                </a:outerShdw>
              </a:effectLst>
              <a:uLnTx/>
              <a:uFillTx/>
              <a:latin typeface="맑은 고딕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44422" y="5876872"/>
            <a:ext cx="333746" cy="400110"/>
          </a:xfrm>
          <a:prstGeom prst="rect">
            <a:avLst/>
          </a:prstGeom>
          <a:noFill/>
        </p:spPr>
        <p:txBody>
          <a:bodyPr wrap="none" rtlCol="0" anchor="ctr">
            <a:spAutoFit/>
            <a:scene3d>
              <a:camera prst="orthographicFront"/>
              <a:lightRig rig="threePt" dir="t"/>
            </a:scene3d>
            <a:sp3d extrusionH="12700" contourW="12700">
              <a:bevelT w="1270" h="127000"/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" lastClr="FFFFFF"/>
                </a:solidFill>
                <a:effectLst>
                  <a:outerShdw blurRad="50800" dist="38100" dir="2700000" algn="tl" rotWithShape="0">
                    <a:prstClr val="black">
                      <a:alpha val="75000"/>
                    </a:prstClr>
                  </a:outerShdw>
                </a:effectLst>
                <a:uLnTx/>
                <a:uFillTx/>
                <a:latin typeface="맑은 고딕"/>
              </a:rPr>
              <a:t>5</a:t>
            </a:r>
            <a:endParaRPr kumimoji="0" lang="ko-KR" altLang="en-US" sz="20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" lastClr="FFFFFF"/>
              </a:solidFill>
              <a:effectLst>
                <a:outerShdw blurRad="50800" dist="38100" dir="2700000" algn="tl" rotWithShape="0">
                  <a:prstClr val="black">
                    <a:alpha val="75000"/>
                  </a:prstClr>
                </a:outerShdw>
              </a:effectLst>
              <a:uLnTx/>
              <a:uFillTx/>
              <a:latin typeface="맑은 고딕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97050" y="480317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서비스상품가격결정방식</a:t>
            </a:r>
            <a:endParaRPr kumimoji="0" lang="ko-KR" altLang="en-US" sz="28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97050" y="5797553"/>
            <a:ext cx="20008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 smtClean="0">
                <a:ln>
                  <a:solidFill>
                    <a:sysClr val="windowText" lastClr="000000">
                      <a:alpha val="0"/>
                    </a:sys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기 대 효 과</a:t>
            </a:r>
            <a:endParaRPr kumimoji="0" lang="ko-KR" altLang="en-US" sz="2800" b="1" i="0" u="none" strike="noStrike" kern="0" cap="none" spc="0" normalizeH="0" baseline="0" noProof="0" dirty="0">
              <a:ln>
                <a:solidFill>
                  <a:sysClr val="windowText" lastClr="000000">
                    <a:alpha val="0"/>
                  </a:sysClr>
                </a:solidFill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7044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기본상품 주요 제출서류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09463" y="1456031"/>
            <a:ext cx="34936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E49458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 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○ 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규격서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(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기본상품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)</a:t>
            </a:r>
            <a:endParaRPr kumimoji="0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rgbClr val="E49458">
                  <a:lumMod val="75000"/>
                </a:srgbClr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2134052"/>
            <a:ext cx="433323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5, </a:t>
            </a:r>
            <a:r>
              <a:rPr lang="ko-KR" altLang="en-US" sz="1600" b="1" dirty="0" smtClean="0"/>
              <a:t>서비스 구성 개념도 </a:t>
            </a:r>
            <a:endParaRPr lang="en-US" altLang="ko-KR" sz="1600" b="1" dirty="0" smtClean="0"/>
          </a:p>
          <a:p>
            <a:r>
              <a:rPr lang="en-US" altLang="ko-KR" sz="1600" b="1" dirty="0"/>
              <a:t> </a:t>
            </a:r>
            <a:r>
              <a:rPr lang="en-US" altLang="ko-KR" sz="1600" b="1" dirty="0" smtClean="0"/>
              <a:t>  </a:t>
            </a:r>
            <a:r>
              <a:rPr lang="en-US" altLang="ko-KR" sz="1600" dirty="0" smtClean="0"/>
              <a:t>- 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H/W</a:t>
            </a:r>
            <a:r>
              <a:rPr lang="ko-KR" altLang="en-US" sz="1600" dirty="0" smtClean="0"/>
              <a:t>에 설치될 </a:t>
            </a:r>
            <a:r>
              <a:rPr lang="en-US" altLang="ko-KR" sz="1600" dirty="0" smtClean="0"/>
              <a:t>S/W </a:t>
            </a:r>
            <a:r>
              <a:rPr lang="ko-KR" altLang="en-US" sz="1600" dirty="0" smtClean="0"/>
              <a:t>구성 개념도</a:t>
            </a:r>
            <a:endParaRPr lang="en-US" altLang="ko-KR" sz="1600" dirty="0" smtClean="0"/>
          </a:p>
          <a:p>
            <a:endParaRPr lang="en-US" altLang="ko-KR" sz="1600" dirty="0" smtClean="0"/>
          </a:p>
          <a:p>
            <a:endParaRPr lang="en-US" altLang="ko-KR" sz="1600" b="1" dirty="0" smtClean="0"/>
          </a:p>
          <a:p>
            <a:r>
              <a:rPr lang="en-US" altLang="ko-KR" sz="1600" b="1" dirty="0" smtClean="0"/>
              <a:t>6. </a:t>
            </a:r>
            <a:r>
              <a:rPr lang="ko-KR" altLang="en-US" sz="1600" b="1" dirty="0" smtClean="0"/>
              <a:t>공급 및 설치</a:t>
            </a:r>
            <a:r>
              <a:rPr lang="en-US" altLang="ko-KR" sz="1600" b="1" dirty="0" smtClean="0"/>
              <a:t>, </a:t>
            </a:r>
            <a:r>
              <a:rPr lang="ko-KR" altLang="en-US" sz="1600" b="1" dirty="0" err="1" smtClean="0"/>
              <a:t>타시스템과의</a:t>
            </a:r>
            <a:r>
              <a:rPr lang="ko-KR" altLang="en-US" sz="1600" b="1" dirty="0" smtClean="0"/>
              <a:t> 연계 지원방안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- </a:t>
            </a:r>
            <a:r>
              <a:rPr lang="ko-KR" altLang="en-US" sz="1600" b="1" dirty="0" smtClean="0"/>
              <a:t>설치 진행사항 및 </a:t>
            </a:r>
            <a:r>
              <a:rPr lang="ko-KR" altLang="en-US" sz="1600" b="1" dirty="0" err="1" smtClean="0"/>
              <a:t>타시스템과의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/>
              <a:t> </a:t>
            </a:r>
            <a:r>
              <a:rPr lang="en-US" altLang="ko-KR" sz="1600" b="1" dirty="0" smtClean="0"/>
              <a:t>  </a:t>
            </a:r>
            <a:r>
              <a:rPr lang="ko-KR" altLang="en-US" sz="1600" b="1" dirty="0" err="1" smtClean="0"/>
              <a:t>연계시</a:t>
            </a:r>
            <a:r>
              <a:rPr lang="ko-KR" altLang="en-US" sz="1600" b="1" dirty="0" smtClean="0"/>
              <a:t> 지원방안 기술</a:t>
            </a:r>
            <a:endParaRPr lang="en-US" altLang="ko-KR" sz="1600" b="1" dirty="0" smtClean="0"/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7. </a:t>
            </a:r>
            <a:r>
              <a:rPr lang="ko-KR" altLang="en-US" sz="1600" b="1" dirty="0" smtClean="0"/>
              <a:t>제품 구성 및 납품 방법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/>
              <a:t> </a:t>
            </a:r>
            <a:r>
              <a:rPr lang="en-US" altLang="ko-KR" sz="1600" b="1" dirty="0" smtClean="0"/>
              <a:t>- </a:t>
            </a:r>
            <a:r>
              <a:rPr lang="ko-KR" altLang="en-US" sz="1600" b="1" dirty="0" smtClean="0"/>
              <a:t>구축완료 후 제공하는 제품 구성 기술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150" y="1779196"/>
            <a:ext cx="4679795" cy="46550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66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기본상품 주요 제출서류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09463" y="1456031"/>
            <a:ext cx="34936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E49458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 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○ 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규격서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(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기본상품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)</a:t>
            </a:r>
            <a:endParaRPr kumimoji="0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rgbClr val="E49458">
                  <a:lumMod val="75000"/>
                </a:srgbClr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2134052"/>
            <a:ext cx="3344185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7.2 </a:t>
            </a:r>
            <a:r>
              <a:rPr lang="ko-KR" altLang="en-US" sz="1600" b="1" dirty="0" smtClean="0"/>
              <a:t>납품방법 </a:t>
            </a:r>
            <a:endParaRPr lang="en-US" altLang="ko-KR" sz="1600" b="1" dirty="0" smtClean="0"/>
          </a:p>
          <a:p>
            <a:pPr marL="342900" lvl="0" indent="-342900"/>
            <a:r>
              <a:rPr lang="en-US" altLang="ko-KR" sz="1600" b="1" dirty="0" smtClean="0"/>
              <a:t>- </a:t>
            </a:r>
            <a:r>
              <a:rPr lang="ko-KR" altLang="en-US" sz="1600" b="1" dirty="0" smtClean="0"/>
              <a:t> 납품일정 및 장소 등 기재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 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endParaRPr lang="en-US" altLang="ko-KR" sz="1600" dirty="0" smtClean="0"/>
          </a:p>
          <a:p>
            <a:endParaRPr lang="en-US" altLang="ko-KR" sz="1600" dirty="0" smtClean="0"/>
          </a:p>
          <a:p>
            <a:endParaRPr lang="en-US" altLang="ko-KR" sz="1600" b="1" dirty="0" smtClean="0"/>
          </a:p>
          <a:p>
            <a:r>
              <a:rPr lang="en-US" altLang="ko-KR" sz="1600" b="1" dirty="0" smtClean="0"/>
              <a:t>8. </a:t>
            </a:r>
            <a:r>
              <a:rPr lang="ko-KR" altLang="en-US" sz="1600" b="1" dirty="0" smtClean="0"/>
              <a:t>검사 및 시험</a:t>
            </a:r>
            <a:endParaRPr lang="en-US" altLang="ko-KR" sz="1600" b="1" dirty="0" smtClean="0"/>
          </a:p>
          <a:p>
            <a:r>
              <a:rPr lang="en-US" altLang="ko-KR" sz="1600" b="1" dirty="0" smtClean="0"/>
              <a:t>- </a:t>
            </a:r>
            <a:r>
              <a:rPr lang="ko-KR" altLang="en-US" sz="1600" b="1" dirty="0" smtClean="0"/>
              <a:t>검사 및 시험방안 제시</a:t>
            </a:r>
            <a:endParaRPr lang="en-US" altLang="ko-KR" sz="1600" b="1" dirty="0" smtClean="0"/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9. </a:t>
            </a:r>
            <a:r>
              <a:rPr lang="ko-KR" altLang="en-US" sz="1600" b="1" dirty="0" smtClean="0"/>
              <a:t>유지관리 서비스</a:t>
            </a:r>
            <a:endParaRPr lang="en-US" altLang="ko-KR" sz="1600" b="1" dirty="0"/>
          </a:p>
          <a:p>
            <a:pPr marL="342900" indent="-342900"/>
            <a:r>
              <a:rPr lang="en-US" altLang="ko-KR" sz="1600" b="1" dirty="0" smtClean="0"/>
              <a:t>- </a:t>
            </a:r>
            <a:r>
              <a:rPr lang="ko-KR" altLang="en-US" sz="1600" b="1" dirty="0" smtClean="0"/>
              <a:t>구축완료 후</a:t>
            </a:r>
            <a:r>
              <a:rPr lang="en-US" altLang="ko-KR" sz="1600" b="1" dirty="0"/>
              <a:t> </a:t>
            </a:r>
            <a:r>
              <a:rPr lang="en-US" altLang="ko-KR" sz="1600" b="1" dirty="0" smtClean="0"/>
              <a:t>1</a:t>
            </a:r>
            <a:r>
              <a:rPr lang="ko-KR" altLang="en-US" sz="1600" b="1" dirty="0" smtClean="0"/>
              <a:t>년간 무상하자보수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/>
              <a:t> </a:t>
            </a:r>
            <a:r>
              <a:rPr lang="en-US" altLang="ko-KR" sz="1600" b="1" dirty="0" smtClean="0"/>
              <a:t> </a:t>
            </a:r>
            <a:r>
              <a:rPr lang="ko-KR" altLang="en-US" sz="1600" b="1" dirty="0" smtClean="0"/>
              <a:t>기간 제공하는 서비스 기술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</a:t>
            </a:r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10. </a:t>
            </a:r>
            <a:r>
              <a:rPr lang="ko-KR" altLang="en-US" sz="1600" b="1" dirty="0" smtClean="0"/>
              <a:t>보안준수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- </a:t>
            </a:r>
            <a:r>
              <a:rPr lang="ko-KR" altLang="en-US" sz="1600" b="1" dirty="0" smtClean="0"/>
              <a:t>준수사항 기재</a:t>
            </a:r>
            <a:endParaRPr lang="en-US" altLang="ko-KR" sz="1600" b="1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056" y="1689986"/>
            <a:ext cx="4490630" cy="48605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75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기본상품 주요 제출서류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09463" y="1456031"/>
            <a:ext cx="34936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E49458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 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○ 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가격자료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(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견적서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)</a:t>
            </a:r>
            <a:endParaRPr kumimoji="0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rgbClr val="E49458">
                  <a:lumMod val="75000"/>
                </a:srgbClr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3654" y="2333344"/>
            <a:ext cx="388760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1. </a:t>
            </a:r>
            <a:r>
              <a:rPr lang="ko-KR" altLang="en-US" sz="1600" b="1" dirty="0" err="1" smtClean="0"/>
              <a:t>규격명</a:t>
            </a:r>
            <a:r>
              <a:rPr lang="ko-KR" altLang="en-US" sz="1600" b="1" dirty="0" smtClean="0"/>
              <a:t> </a:t>
            </a:r>
            <a:endParaRPr lang="en-US" altLang="ko-KR" sz="1600" b="1" dirty="0" smtClean="0"/>
          </a:p>
          <a:p>
            <a:pPr marL="176213" lvl="0" indent="-176213">
              <a:buFontTx/>
              <a:buChar char="-"/>
            </a:pPr>
            <a:r>
              <a:rPr lang="ko-KR" altLang="en-US" sz="1600" b="1" dirty="0" smtClean="0"/>
              <a:t>물품식별번호부여시 받은</a:t>
            </a:r>
            <a:endParaRPr lang="en-US" altLang="ko-KR" sz="1600" b="1" dirty="0" smtClean="0"/>
          </a:p>
          <a:p>
            <a:pPr lvl="0"/>
            <a:r>
              <a:rPr lang="ko-KR" altLang="en-US" sz="1600" b="1" dirty="0" smtClean="0"/>
              <a:t>   </a:t>
            </a:r>
            <a:r>
              <a:rPr lang="ko-KR" altLang="en-US" sz="1600" b="1" dirty="0" err="1" smtClean="0"/>
              <a:t>규격명</a:t>
            </a:r>
            <a:r>
              <a:rPr lang="ko-KR" altLang="en-US" sz="1600" b="1" dirty="0" smtClean="0"/>
              <a:t> 기재</a:t>
            </a:r>
            <a:endParaRPr lang="en-US" altLang="ko-KR" sz="1600" b="1" dirty="0" smtClean="0"/>
          </a:p>
          <a:p>
            <a:pPr marL="342900" lvl="0" indent="-342900"/>
            <a:endParaRPr lang="en-US" altLang="ko-KR" sz="1600" b="1" dirty="0">
              <a:solidFill>
                <a:prstClr val="black"/>
              </a:solidFill>
            </a:endParaRPr>
          </a:p>
          <a:p>
            <a:endParaRPr lang="en-US" altLang="ko-KR" sz="1600" dirty="0" smtClean="0"/>
          </a:p>
          <a:p>
            <a:r>
              <a:rPr lang="en-US" altLang="ko-KR" sz="1600" b="1" dirty="0" smtClean="0"/>
              <a:t>2. </a:t>
            </a:r>
            <a:r>
              <a:rPr lang="ko-KR" altLang="en-US" sz="1600" b="1" dirty="0" smtClean="0"/>
              <a:t>식별번호 </a:t>
            </a:r>
            <a:r>
              <a:rPr lang="en-US" altLang="ko-KR" sz="1600" b="1" dirty="0" smtClean="0"/>
              <a:t>: 8</a:t>
            </a:r>
            <a:r>
              <a:rPr lang="ko-KR" altLang="en-US" sz="1600" b="1" dirty="0" smtClean="0"/>
              <a:t>자리 기재</a:t>
            </a:r>
            <a:endParaRPr lang="en-US" altLang="ko-KR" sz="1600" b="1" dirty="0" smtClean="0"/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3. </a:t>
            </a:r>
            <a:r>
              <a:rPr lang="ko-KR" altLang="en-US" sz="1600" b="1" dirty="0" smtClean="0"/>
              <a:t>계약희망수량</a:t>
            </a:r>
            <a:endParaRPr lang="en-US" altLang="ko-KR" sz="1600" b="1" dirty="0"/>
          </a:p>
          <a:p>
            <a:pPr marL="342900" indent="-342900"/>
            <a:r>
              <a:rPr lang="en-US" altLang="ko-KR" sz="1600" b="1" dirty="0" smtClean="0"/>
              <a:t>- 3</a:t>
            </a:r>
            <a:r>
              <a:rPr lang="ko-KR" altLang="en-US" sz="1600" b="1" dirty="0" smtClean="0"/>
              <a:t>년간</a:t>
            </a:r>
            <a:r>
              <a:rPr lang="en-US" altLang="ko-KR" sz="1600" b="1" dirty="0" smtClean="0"/>
              <a:t>(</a:t>
            </a:r>
            <a:r>
              <a:rPr lang="ko-KR" altLang="en-US" sz="1600" b="1" dirty="0" err="1" smtClean="0"/>
              <a:t>연장시</a:t>
            </a:r>
            <a:r>
              <a:rPr lang="ko-KR" altLang="en-US" sz="1600" b="1" dirty="0" smtClean="0"/>
              <a:t> </a:t>
            </a:r>
            <a:r>
              <a:rPr lang="en-US" altLang="ko-KR" sz="1600" b="1" dirty="0" smtClean="0"/>
              <a:t>5</a:t>
            </a:r>
            <a:r>
              <a:rPr lang="ko-KR" altLang="en-US" sz="1600" b="1" dirty="0" smtClean="0"/>
              <a:t>년</a:t>
            </a:r>
            <a:r>
              <a:rPr lang="en-US" altLang="ko-KR" sz="1600" b="1" dirty="0" smtClean="0"/>
              <a:t>)</a:t>
            </a:r>
            <a:r>
              <a:rPr lang="ko-KR" altLang="en-US" sz="1600" b="1" dirty="0" smtClean="0"/>
              <a:t> 판매가능 수량 기재</a:t>
            </a:r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 </a:t>
            </a:r>
          </a:p>
          <a:p>
            <a:pPr marL="342900" indent="-342900"/>
            <a:endParaRPr lang="en-US" altLang="ko-KR" sz="1600" b="1" dirty="0" smtClean="0"/>
          </a:p>
          <a:p>
            <a:pPr marL="342900" indent="-342900"/>
            <a:r>
              <a:rPr lang="en-US" altLang="ko-KR" sz="1600" b="1" dirty="0" smtClean="0"/>
              <a:t>4. </a:t>
            </a:r>
            <a:r>
              <a:rPr lang="ko-KR" altLang="en-US" sz="1600" b="1" dirty="0" smtClean="0"/>
              <a:t>계약희망단가</a:t>
            </a:r>
            <a:endParaRPr lang="en-US" altLang="ko-KR" sz="1600" b="1" dirty="0"/>
          </a:p>
          <a:p>
            <a:pPr marL="342900" indent="-342900"/>
            <a:r>
              <a:rPr lang="en-US" altLang="ko-KR" sz="1600" b="1" dirty="0" smtClean="0"/>
              <a:t>- </a:t>
            </a:r>
            <a:r>
              <a:rPr lang="ko-KR" altLang="en-US" sz="1600" b="1" dirty="0" smtClean="0"/>
              <a:t>희망단가기재</a:t>
            </a:r>
            <a:endParaRPr lang="en-US" altLang="ko-KR" sz="1600" b="1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866" y="1779195"/>
            <a:ext cx="4117820" cy="46439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567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기본상품 주요 제출서류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09462" y="1514646"/>
            <a:ext cx="51590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E49458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 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○ 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가격자료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(</a:t>
            </a:r>
            <a:r>
              <a:rPr kumimoji="0" lang="ko-KR" alt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단가산정용규격별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거래내역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)</a:t>
            </a:r>
            <a:endParaRPr kumimoji="0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rgbClr val="E49458">
                  <a:lumMod val="75000"/>
                </a:srgbClr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08" y="2290365"/>
            <a:ext cx="8986805" cy="34991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16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기본상품 주요 제출서류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09462" y="1514646"/>
            <a:ext cx="51590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E49458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 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○ 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가격자료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(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매출장용 </a:t>
            </a:r>
            <a:r>
              <a:rPr kumimoji="0" lang="ko-KR" alt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규격별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거래내역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)</a:t>
            </a:r>
            <a:endParaRPr kumimoji="0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rgbClr val="E49458">
                  <a:lumMod val="75000"/>
                </a:srgbClr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14" y="2160977"/>
            <a:ext cx="9101223" cy="3629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34461" y="6012059"/>
            <a:ext cx="4471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※ </a:t>
            </a:r>
            <a:r>
              <a:rPr lang="ko-KR" altLang="en-US" b="1" dirty="0" smtClean="0"/>
              <a:t>제출될 매출장의 내용을 </a:t>
            </a:r>
            <a:r>
              <a:rPr lang="ko-KR" altLang="en-US" b="1" dirty="0" err="1" smtClean="0"/>
              <a:t>변경없이</a:t>
            </a:r>
            <a:r>
              <a:rPr lang="ko-KR" altLang="en-US" b="1" dirty="0" smtClean="0"/>
              <a:t> 기재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1080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150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3. 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sz="2800" spc="3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절차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기본상품 주요 제출서류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7" name="Rectangle 1"/>
          <p:cNvSpPr>
            <a:spLocks noChangeArrowheads="1"/>
          </p:cNvSpPr>
          <p:nvPr/>
        </p:nvSpPr>
        <p:spPr bwMode="auto">
          <a:xfrm>
            <a:off x="309462" y="1514646"/>
            <a:ext cx="61147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E49458">
                <a:gamma/>
                <a:shade val="60000"/>
                <a:invGamma/>
              </a:srgbClr>
            </a:prstShdw>
          </a:effectLst>
        </p:spPr>
        <p:txBody>
          <a:bodyPr wrap="square" anchor="ctr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0" cap="none" spc="0" normalizeH="0" baseline="0" noProof="0" dirty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 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○ 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가격자료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(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전자세금계산서용 </a:t>
            </a:r>
            <a:r>
              <a:rPr kumimoji="0" lang="ko-KR" alt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규격별</a:t>
            </a: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 거래내역</a:t>
            </a:r>
            <a:r>
              <a:rPr kumimoji="0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E49458">
                    <a:lumMod val="75000"/>
                  </a:srgbClr>
                </a:solidFill>
                <a:effectLst/>
                <a:uLnTx/>
                <a:uFillTx/>
                <a:latin typeface="HY견고딕" pitchFamily="18" charset="-127"/>
                <a:ea typeface="HY견고딕" pitchFamily="18" charset="-127"/>
              </a:rPr>
              <a:t>)</a:t>
            </a:r>
            <a:endParaRPr kumimoji="0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rgbClr val="E49458">
                  <a:lumMod val="75000"/>
                </a:srgbClr>
              </a:solidFill>
              <a:effectLst/>
              <a:uLnTx/>
              <a:uFillTx/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4461" y="6012059"/>
            <a:ext cx="5394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/>
              <a:t>※ </a:t>
            </a:r>
            <a:r>
              <a:rPr lang="ko-KR" altLang="en-US" b="1" dirty="0" smtClean="0"/>
              <a:t>제출될 전자세금계산서의 내용을 </a:t>
            </a:r>
            <a:r>
              <a:rPr lang="ko-KR" altLang="en-US" b="1" dirty="0" err="1" smtClean="0"/>
              <a:t>변경없이</a:t>
            </a:r>
            <a:r>
              <a:rPr lang="ko-KR" altLang="en-US" b="1" dirty="0" smtClean="0"/>
              <a:t> 기재</a:t>
            </a:r>
            <a:endParaRPr lang="ko-KR" altLang="en-US" b="1" dirty="0">
              <a:latin typeface="+mn-ea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61" y="2160977"/>
            <a:ext cx="8976225" cy="3232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169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직사각형 788"/>
          <p:cNvSpPr/>
          <p:nvPr/>
        </p:nvSpPr>
        <p:spPr>
          <a:xfrm>
            <a:off x="-93784" y="0"/>
            <a:ext cx="9906000" cy="6737420"/>
          </a:xfrm>
          <a:prstGeom prst="rect">
            <a:avLst/>
          </a:prstGeom>
          <a:solidFill>
            <a:schemeClr val="accent5">
              <a:lumMod val="40000"/>
              <a:lumOff val="60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754101" y="2146512"/>
            <a:ext cx="8420100" cy="942898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            </a:t>
            </a:r>
            <a:r>
              <a:rPr lang="en-US" altLang="ko-KR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ko-KR" altLang="en-US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" name="액자 3"/>
          <p:cNvSpPr/>
          <p:nvPr/>
        </p:nvSpPr>
        <p:spPr>
          <a:xfrm>
            <a:off x="0" y="0"/>
            <a:ext cx="9906000" cy="6858000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Picture 2" descr="C:\Users\editphoto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3" y="1276509"/>
            <a:ext cx="4004225" cy="252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3018015" y="3223029"/>
            <a:ext cx="5985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ko-KR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상용</a:t>
            </a:r>
            <a:r>
              <a:rPr kumimoji="0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SW</a:t>
            </a:r>
            <a:r>
              <a:rPr kumimoji="0" lang="ko-KR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를 쇼핑몰에 등록하기 위해서는 조달청에 업체등록을 하고 등록할 제품의 물품식별번호를 부여 받아야 한다</a:t>
            </a:r>
            <a:r>
              <a:rPr kumimoji="0" lang="en-US" altLang="ko-KR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.</a:t>
            </a: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9807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입찰 참여 전 준비사항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44210" y="1885379"/>
            <a:ext cx="3214710" cy="52507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/>
              <a:t>  1.</a:t>
            </a:r>
            <a:r>
              <a:rPr lang="ko-KR" altLang="en-US" dirty="0" smtClean="0"/>
              <a:t>나라장터 업체 등록</a:t>
            </a:r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672772" y="3827426"/>
            <a:ext cx="3214710" cy="52507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dirty="0" smtClean="0"/>
              <a:t>  2. </a:t>
            </a:r>
            <a:r>
              <a:rPr lang="ko-KR" altLang="en-US" dirty="0" smtClean="0"/>
              <a:t>물품식별번호 부여</a:t>
            </a:r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1244276" y="4936185"/>
            <a:ext cx="657229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US" altLang="ko-KR" b="1" dirty="0" smtClean="0">
                <a:solidFill>
                  <a:srgbClr val="000000"/>
                </a:solidFill>
                <a:latin typeface="+mn-ea"/>
              </a:rPr>
              <a:t>* </a:t>
            </a:r>
            <a:r>
              <a:rPr lang="ko-KR" altLang="en-US" b="1" dirty="0" smtClean="0">
                <a:solidFill>
                  <a:srgbClr val="000000"/>
                </a:solidFill>
                <a:latin typeface="+mn-ea"/>
              </a:rPr>
              <a:t>물품식별번호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란 국가물품의 효율적 관리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.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운용을 위해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/>
            </a:r>
            <a:br>
              <a:rPr lang="en-US" altLang="ko-KR" dirty="0" smtClean="0">
                <a:solidFill>
                  <a:srgbClr val="000000"/>
                </a:solidFill>
                <a:latin typeface="+mn-ea"/>
              </a:rPr>
            </a:b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물품분류기준에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따라 각 물품에 부여하는 고유번호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/>
            </a:r>
            <a:br>
              <a:rPr lang="en-US" altLang="ko-KR" dirty="0" smtClean="0">
                <a:solidFill>
                  <a:srgbClr val="000000"/>
                </a:solidFill>
                <a:latin typeface="+mn-ea"/>
              </a:rPr>
            </a:b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  [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근거법령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: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물품목록정보의 관리 및 이용에 관한 법률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]</a:t>
            </a:r>
            <a:endParaRPr lang="ko-KR" altLang="en-US" dirty="0">
              <a:latin typeface="+mn-ea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994793" y="2426413"/>
            <a:ext cx="7286676" cy="1394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Char char="-"/>
              <a:defRPr/>
            </a:pP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공인인증기관 홈페이지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 공인인증서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(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유료</a:t>
            </a: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)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를 발급</a:t>
            </a:r>
            <a:endParaRPr lang="en-US" altLang="ko-KR" dirty="0" smtClean="0">
              <a:solidFill>
                <a:srgbClr val="00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FontTx/>
              <a:buChar char="-"/>
              <a:defRPr/>
            </a:pPr>
            <a:r>
              <a:rPr lang="en-US" altLang="ko-KR" dirty="0" smtClean="0">
                <a:latin typeface="+mn-ea"/>
              </a:rPr>
              <a:t> (</a:t>
            </a:r>
            <a:r>
              <a:rPr lang="ko-KR" altLang="en-US" dirty="0" smtClean="0">
                <a:latin typeface="+mn-ea"/>
              </a:rPr>
              <a:t>나라장터 홈페이지</a:t>
            </a:r>
            <a:r>
              <a:rPr lang="en-US" altLang="ko-KR" dirty="0" smtClean="0">
                <a:latin typeface="+mn-ea"/>
              </a:rPr>
              <a:t>) </a:t>
            </a:r>
            <a:r>
              <a:rPr lang="ko-KR" altLang="en-US" dirty="0" smtClean="0">
                <a:latin typeface="+mn-ea"/>
              </a:rPr>
              <a:t>입찰참가자격 등록 신청 → 조달청 승인</a:t>
            </a:r>
            <a:r>
              <a:rPr lang="en-US" altLang="ko-KR" dirty="0" smtClean="0">
                <a:latin typeface="+mn-ea"/>
              </a:rPr>
              <a:t/>
            </a:r>
            <a:br>
              <a:rPr lang="en-US" altLang="ko-KR" dirty="0" smtClean="0">
                <a:latin typeface="+mn-ea"/>
              </a:rPr>
            </a:br>
            <a:r>
              <a:rPr lang="en-US" altLang="ko-KR" dirty="0" smtClean="0">
                <a:latin typeface="+mn-ea"/>
              </a:rPr>
              <a:t>   </a:t>
            </a:r>
            <a:r>
              <a:rPr lang="ko-KR" altLang="en-US" dirty="0" smtClean="0">
                <a:latin typeface="+mn-ea"/>
              </a:rPr>
              <a:t>→ 조달청 나라장터 홈페이지에 접속하여 인증서 등록</a:t>
            </a:r>
            <a:endParaRPr lang="en-US" altLang="ko-KR" dirty="0">
              <a:latin typeface="+mn-ea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029962" y="4527796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altLang="ko-KR" dirty="0" smtClean="0">
                <a:solidFill>
                  <a:srgbClr val="000000"/>
                </a:solidFill>
                <a:latin typeface="+mn-ea"/>
              </a:rPr>
              <a:t>- </a:t>
            </a:r>
            <a:r>
              <a:rPr lang="ko-KR" altLang="en-US" dirty="0" smtClean="0">
                <a:solidFill>
                  <a:srgbClr val="000000"/>
                </a:solidFill>
                <a:latin typeface="+mn-ea"/>
              </a:rPr>
              <a:t>등록하고자 하는 제품에 대하여 물품목록시스템에서 물품식별번호를 부여</a:t>
            </a:r>
            <a:endParaRPr lang="en-US" altLang="ko-KR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8216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나라장터 업체 등록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>
            <a:off x="470081" y="1949414"/>
            <a:ext cx="8791149" cy="4439663"/>
          </a:xfrm>
          <a:prstGeom prst="roundRect">
            <a:avLst>
              <a:gd name="adj" fmla="val 8255"/>
            </a:avLst>
          </a:prstGeom>
          <a:gradFill rotWithShape="1">
            <a:gsLst>
              <a:gs pos="0">
                <a:srgbClr val="FFFFFF"/>
              </a:gs>
              <a:gs pos="100000">
                <a:srgbClr val="CCECFF"/>
              </a:gs>
            </a:gsLst>
            <a:lin ang="2700000" scaled="1"/>
          </a:gradFill>
          <a:ln w="28575" algn="ctr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/>
          <a:lstStyle/>
          <a:p>
            <a:pPr marL="381000" indent="-3810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altLang="ko-KR" dirty="0" smtClean="0">
                <a:solidFill>
                  <a:srgbClr val="000000"/>
                </a:solidFill>
                <a:latin typeface="맑은 고딕"/>
                <a:ea typeface="맑은 고딕"/>
              </a:rPr>
              <a:t>O </a:t>
            </a:r>
            <a:r>
              <a:rPr lang="ko-KR" altLang="en-US" dirty="0" smtClean="0">
                <a:solidFill>
                  <a:srgbClr val="000000"/>
                </a:solidFill>
              </a:rPr>
              <a:t>공인인증기관 </a:t>
            </a:r>
            <a:r>
              <a:rPr lang="ko-KR" altLang="en-US" dirty="0">
                <a:solidFill>
                  <a:srgbClr val="000000"/>
                </a:solidFill>
              </a:rPr>
              <a:t>홈페이지를 방문하여 공인인증서</a:t>
            </a:r>
            <a:r>
              <a:rPr lang="en-US" altLang="ko-KR" dirty="0">
                <a:solidFill>
                  <a:srgbClr val="000000"/>
                </a:solidFill>
              </a:rPr>
              <a:t>(</a:t>
            </a:r>
            <a:r>
              <a:rPr lang="ko-KR" altLang="en-US" dirty="0">
                <a:solidFill>
                  <a:srgbClr val="000000"/>
                </a:solidFill>
              </a:rPr>
              <a:t>유료</a:t>
            </a:r>
            <a:r>
              <a:rPr lang="en-US" altLang="ko-KR" dirty="0">
                <a:solidFill>
                  <a:srgbClr val="000000"/>
                </a:solidFill>
              </a:rPr>
              <a:t>)</a:t>
            </a:r>
            <a:r>
              <a:rPr lang="ko-KR" altLang="en-US" dirty="0">
                <a:solidFill>
                  <a:srgbClr val="000000"/>
                </a:solidFill>
              </a:rPr>
              <a:t>를 발급받은 후 </a:t>
            </a:r>
            <a:endParaRPr lang="en-US" altLang="ko-KR" dirty="0" smtClean="0">
              <a:solidFill>
                <a:srgbClr val="000000"/>
              </a:solidFill>
            </a:endParaRPr>
          </a:p>
          <a:p>
            <a:pPr marL="381000" indent="-3810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ko-KR" altLang="en-US" dirty="0" smtClean="0">
                <a:solidFill>
                  <a:srgbClr val="000000"/>
                </a:solidFill>
              </a:rPr>
              <a:t>   나라장터 </a:t>
            </a:r>
            <a:r>
              <a:rPr lang="ko-KR" altLang="en-US" dirty="0">
                <a:solidFill>
                  <a:srgbClr val="000000"/>
                </a:solidFill>
              </a:rPr>
              <a:t>홈페이지에서 등록 </a:t>
            </a:r>
            <a:r>
              <a:rPr lang="en-US" altLang="ko-KR" dirty="0">
                <a:solidFill>
                  <a:srgbClr val="000000"/>
                </a:solidFill>
              </a:rPr>
              <a:t>&lt;</a:t>
            </a:r>
            <a:r>
              <a:rPr lang="ko-KR" altLang="en-US" sz="2000" dirty="0" err="1">
                <a:solidFill>
                  <a:srgbClr val="000000"/>
                </a:solidFill>
              </a:rPr>
              <a:t>콜센터</a:t>
            </a:r>
            <a:r>
              <a:rPr lang="ko-KR" altLang="en-US" sz="2000" dirty="0">
                <a:solidFill>
                  <a:srgbClr val="000000"/>
                </a:solidFill>
              </a:rPr>
              <a:t> </a:t>
            </a:r>
            <a:r>
              <a:rPr lang="en-US" altLang="ko-KR" sz="2000" dirty="0">
                <a:solidFill>
                  <a:srgbClr val="000000"/>
                </a:solidFill>
              </a:rPr>
              <a:t>1588-0800</a:t>
            </a:r>
            <a:r>
              <a:rPr lang="en-US" altLang="ko-KR" dirty="0">
                <a:solidFill>
                  <a:srgbClr val="000000"/>
                </a:solidFill>
              </a:rPr>
              <a:t>&gt;</a:t>
            </a:r>
            <a:r>
              <a:rPr lang="en-US" altLang="ko-KR" b="0" dirty="0"/>
              <a:t> </a:t>
            </a:r>
          </a:p>
          <a:p>
            <a:pPr marL="381000" indent="-381000">
              <a:buFont typeface="Wingdings" pitchFamily="2" charset="2"/>
              <a:buNone/>
              <a:defRPr/>
            </a:pPr>
            <a:endParaRPr lang="en-US" altLang="ko-KR" sz="1200" b="0" dirty="0"/>
          </a:p>
          <a:p>
            <a:pPr marL="381000" indent="-381000">
              <a:spcBef>
                <a:spcPct val="30000"/>
              </a:spcBef>
              <a:buClr>
                <a:srgbClr val="008000"/>
              </a:buClr>
              <a:buFont typeface="Wingdings" pitchFamily="2" charset="2"/>
              <a:buNone/>
              <a:defRPr/>
            </a:pPr>
            <a:r>
              <a:rPr lang="ko-KR" altLang="en-US" sz="1600" b="0" dirty="0" smtClean="0"/>
              <a:t> </a:t>
            </a:r>
            <a:r>
              <a:rPr lang="en-US" altLang="ko-KR" sz="1600" b="0" dirty="0"/>
              <a:t>1) </a:t>
            </a:r>
            <a:r>
              <a:rPr lang="ko-KR" altLang="en-US" sz="1600" b="0" dirty="0"/>
              <a:t>공인인증서 발급 </a:t>
            </a:r>
            <a:r>
              <a:rPr lang="en-US" altLang="ko-KR" sz="1600" b="0" dirty="0"/>
              <a:t>:  </a:t>
            </a:r>
            <a:r>
              <a:rPr lang="ko-KR" altLang="en-US" sz="1600" b="0" dirty="0" smtClean="0"/>
              <a:t>해당 </a:t>
            </a:r>
            <a:r>
              <a:rPr lang="ko-KR" altLang="en-US" sz="1600" b="0" dirty="0"/>
              <a:t>공인인증기관 홈페이지를 방문하여 발급</a:t>
            </a:r>
          </a:p>
          <a:p>
            <a:pPr marL="381000" indent="-381000">
              <a:buFont typeface="Wingdings" pitchFamily="2" charset="2"/>
              <a:buNone/>
              <a:defRPr/>
            </a:pPr>
            <a:r>
              <a:rPr lang="ko-KR" altLang="en-US" sz="1200" dirty="0" smtClean="0">
                <a:latin typeface="HY엽서M" pitchFamily="18" charset="-127"/>
                <a:ea typeface="HY엽서M" pitchFamily="18" charset="-127"/>
              </a:rPr>
              <a:t>   </a:t>
            </a:r>
            <a:r>
              <a:rPr lang="en-US" altLang="ko-KR" sz="1200" dirty="0" smtClean="0">
                <a:latin typeface="HY엽서M" pitchFamily="18" charset="-127"/>
                <a:ea typeface="HY엽서M" pitchFamily="18" charset="-127"/>
              </a:rPr>
              <a:t>   </a:t>
            </a:r>
            <a:r>
              <a:rPr lang="en-US" altLang="ko-KR" sz="1600" dirty="0">
                <a:latin typeface="+mn-ea"/>
              </a:rPr>
              <a:t>* </a:t>
            </a:r>
            <a:r>
              <a:rPr lang="ko-KR" altLang="en-US" sz="1600" b="0" dirty="0" smtClean="0">
                <a:latin typeface="+mn-ea"/>
                <a:hlinkClick r:id="rId2" tooltip="새창열림"/>
              </a:rPr>
              <a:t>한국무역정보통신</a:t>
            </a:r>
            <a:r>
              <a:rPr lang="en-US" altLang="ko-KR" sz="1600" b="0" dirty="0" smtClean="0">
                <a:latin typeface="+mn-ea"/>
              </a:rPr>
              <a:t>,</a:t>
            </a:r>
            <a:r>
              <a:rPr lang="ko-KR" altLang="en-US" sz="1600" b="0" dirty="0" smtClean="0">
                <a:latin typeface="+mn-ea"/>
              </a:rPr>
              <a:t> </a:t>
            </a:r>
            <a:r>
              <a:rPr lang="ko-KR" altLang="en-US" sz="1600" b="0" dirty="0" smtClean="0">
                <a:latin typeface="+mn-ea"/>
                <a:hlinkClick r:id="rId3" tooltip="새창열림"/>
              </a:rPr>
              <a:t>한국전자인증</a:t>
            </a:r>
            <a:r>
              <a:rPr lang="ko-KR" altLang="en-US" sz="1600" b="0" dirty="0" smtClean="0">
                <a:latin typeface="+mn-ea"/>
              </a:rPr>
              <a:t> 등</a:t>
            </a:r>
            <a:endParaRPr lang="en-US" altLang="ko-KR" sz="1600" b="0" dirty="0">
              <a:latin typeface="+mn-ea"/>
            </a:endParaRPr>
          </a:p>
          <a:p>
            <a:pPr marL="381000" indent="-381000">
              <a:buFont typeface="Wingdings" pitchFamily="2" charset="2"/>
              <a:buNone/>
              <a:defRPr/>
            </a:pPr>
            <a:endParaRPr lang="en-US" altLang="ko-KR" sz="1600" b="0" dirty="0" smtClean="0"/>
          </a:p>
          <a:p>
            <a:pPr marL="381000" indent="-381000">
              <a:buFont typeface="Wingdings" pitchFamily="2" charset="2"/>
              <a:buNone/>
              <a:defRPr/>
            </a:pPr>
            <a:r>
              <a:rPr lang="en-US" altLang="ko-KR" sz="1600" b="0" dirty="0" smtClean="0"/>
              <a:t>2</a:t>
            </a:r>
            <a:r>
              <a:rPr lang="en-US" altLang="ko-KR" sz="1600" b="0" dirty="0"/>
              <a:t>) </a:t>
            </a:r>
            <a:r>
              <a:rPr lang="ko-KR" altLang="en-US" sz="1600" b="0" dirty="0"/>
              <a:t>나라장터 등록 </a:t>
            </a:r>
            <a:r>
              <a:rPr lang="en-US" altLang="ko-KR" sz="1600" b="0" dirty="0"/>
              <a:t>: </a:t>
            </a:r>
            <a:r>
              <a:rPr lang="ko-KR" altLang="en-US" sz="1600" b="0" dirty="0"/>
              <a:t>조달청 나라장터 홈페이지에 접속하여 </a:t>
            </a:r>
            <a:r>
              <a:rPr lang="ko-KR" altLang="en-US" sz="1600" b="0" dirty="0" smtClean="0"/>
              <a:t>등록</a:t>
            </a:r>
            <a:endParaRPr lang="en-US" altLang="ko-KR" sz="1600" b="0" dirty="0" smtClean="0"/>
          </a:p>
          <a:p>
            <a:pPr marL="381000" indent="-381000">
              <a:spcBef>
                <a:spcPct val="60000"/>
              </a:spcBef>
              <a:buFont typeface="Wingdings" pitchFamily="2" charset="2"/>
              <a:buNone/>
              <a:defRPr/>
            </a:pPr>
            <a:endParaRPr lang="en-US" altLang="ko-KR" sz="800" b="0" dirty="0" smtClean="0"/>
          </a:p>
          <a:p>
            <a:pPr marL="741600" indent="-381000">
              <a:buFont typeface="Wingdings" pitchFamily="2" charset="2"/>
              <a:buAutoNum type="circleNumDbPlain"/>
              <a:defRPr/>
            </a:pPr>
            <a:r>
              <a:rPr lang="ko-KR" altLang="en-US" sz="1500" b="0" dirty="0" smtClean="0">
                <a:latin typeface="+mn-ea"/>
              </a:rPr>
              <a:t>입찰참가자격 </a:t>
            </a:r>
            <a:r>
              <a:rPr lang="ko-KR" altLang="en-US" sz="1500" b="0" dirty="0">
                <a:latin typeface="+mn-ea"/>
              </a:rPr>
              <a:t>등록 </a:t>
            </a:r>
            <a:r>
              <a:rPr lang="ko-KR" altLang="en-US" sz="1500" b="0" dirty="0" smtClean="0">
                <a:latin typeface="+mn-ea"/>
              </a:rPr>
              <a:t>신청</a:t>
            </a:r>
            <a:endParaRPr lang="ko-KR" altLang="en-US" sz="1500" b="0" dirty="0">
              <a:latin typeface="+mn-ea"/>
            </a:endParaRPr>
          </a:p>
          <a:p>
            <a:pPr marL="741600" indent="-381000">
              <a:defRPr/>
            </a:pPr>
            <a:r>
              <a:rPr lang="ko-KR" altLang="en-US" sz="1500" b="0" dirty="0" smtClean="0">
                <a:latin typeface="+mn-ea"/>
              </a:rPr>
              <a:t>       </a:t>
            </a:r>
            <a:r>
              <a:rPr lang="en-US" altLang="ko-KR" sz="1500" b="0" dirty="0">
                <a:latin typeface="+mn-ea"/>
              </a:rPr>
              <a:t>◦</a:t>
            </a:r>
            <a:r>
              <a:rPr lang="ko-KR" altLang="en-US" sz="1500" dirty="0">
                <a:latin typeface="+mn-ea"/>
              </a:rPr>
              <a:t>  </a:t>
            </a:r>
            <a:r>
              <a:rPr lang="ko-KR" altLang="en-US" sz="1500" b="0" dirty="0">
                <a:latin typeface="+mn-ea"/>
              </a:rPr>
              <a:t>나라장터</a:t>
            </a:r>
            <a:r>
              <a:rPr lang="en-US" altLang="ko-KR" sz="1500" b="0" dirty="0">
                <a:latin typeface="+mn-ea"/>
              </a:rPr>
              <a:t> </a:t>
            </a:r>
            <a:r>
              <a:rPr lang="ko-KR" altLang="en-US" sz="1500" b="0" dirty="0">
                <a:latin typeface="+mn-ea"/>
              </a:rPr>
              <a:t>⇒  이용자등록  ⇒  조달업체이용자 ⇒ 입찰참가자격등록신청서 전송 </a:t>
            </a:r>
          </a:p>
          <a:p>
            <a:pPr marL="741600" indent="-381000">
              <a:buFont typeface="Wingdings" pitchFamily="2" charset="2"/>
              <a:buNone/>
              <a:defRPr/>
            </a:pPr>
            <a:r>
              <a:rPr lang="ko-KR" altLang="en-US" sz="1500" b="0" dirty="0" smtClean="0">
                <a:latin typeface="+mn-ea"/>
              </a:rPr>
              <a:t>   </a:t>
            </a:r>
            <a:r>
              <a:rPr lang="ko-KR" altLang="en-US" sz="1500" b="0" dirty="0">
                <a:latin typeface="+mn-ea"/>
              </a:rPr>
              <a:t>         </a:t>
            </a:r>
            <a:r>
              <a:rPr lang="en-US" altLang="ko-KR" sz="1500" b="0" dirty="0">
                <a:latin typeface="+mn-ea"/>
              </a:rPr>
              <a:t>※</a:t>
            </a:r>
            <a:r>
              <a:rPr lang="ko-KR" altLang="en-US" sz="1500" dirty="0">
                <a:latin typeface="+mn-ea"/>
              </a:rPr>
              <a:t> </a:t>
            </a:r>
            <a:r>
              <a:rPr lang="en-US" altLang="ko-KR" sz="1500" b="0" dirty="0">
                <a:latin typeface="+mn-ea"/>
              </a:rPr>
              <a:t>‘</a:t>
            </a:r>
            <a:r>
              <a:rPr lang="ko-KR" altLang="en-US" sz="1500" b="0" dirty="0">
                <a:latin typeface="+mn-ea"/>
              </a:rPr>
              <a:t>입찰참가자격 등록신청’ 화면에서의 입력방법은 </a:t>
            </a:r>
            <a:r>
              <a:rPr lang="ko-KR" altLang="en-US" sz="1500" b="0" dirty="0" err="1">
                <a:latin typeface="+mn-ea"/>
              </a:rPr>
              <a:t>콜센터</a:t>
            </a:r>
            <a:r>
              <a:rPr lang="en-US" altLang="ko-KR" sz="1500" b="0" dirty="0">
                <a:latin typeface="+mn-ea"/>
              </a:rPr>
              <a:t>(1588-0800)</a:t>
            </a:r>
            <a:r>
              <a:rPr lang="ko-KR" altLang="en-US" sz="1500" b="0" dirty="0">
                <a:latin typeface="+mn-ea"/>
              </a:rPr>
              <a:t>로 </a:t>
            </a:r>
            <a:r>
              <a:rPr lang="ko-KR" altLang="en-US" sz="1500" b="0" dirty="0" smtClean="0">
                <a:latin typeface="+mn-ea"/>
              </a:rPr>
              <a:t>문의</a:t>
            </a:r>
            <a:endParaRPr lang="en-US" altLang="ko-KR" sz="1500" b="0" dirty="0" smtClean="0">
              <a:latin typeface="+mn-ea"/>
            </a:endParaRPr>
          </a:p>
          <a:p>
            <a:pPr marL="741600" indent="-3810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ko-KR" altLang="en-US" sz="1500" dirty="0" smtClean="0">
                <a:latin typeface="+mn-ea"/>
              </a:rPr>
              <a:t>② 등록승인 여부 확인</a:t>
            </a:r>
            <a:endParaRPr lang="en-US" altLang="ko-KR" sz="1500" dirty="0" smtClean="0">
              <a:latin typeface="+mn-ea"/>
            </a:endParaRPr>
          </a:p>
          <a:p>
            <a:pPr marL="741600" indent="-3810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ko-KR" altLang="en-US" sz="1500" dirty="0" smtClean="0">
                <a:latin typeface="+mn-ea"/>
              </a:rPr>
              <a:t>③ 인증서 등록 </a:t>
            </a:r>
            <a:r>
              <a:rPr lang="en-US" altLang="ko-KR" sz="1500" dirty="0" smtClean="0">
                <a:latin typeface="+mn-ea"/>
              </a:rPr>
              <a:t>(</a:t>
            </a:r>
            <a:r>
              <a:rPr lang="ko-KR" altLang="en-US" sz="1500" dirty="0" smtClean="0">
                <a:latin typeface="+mn-ea"/>
              </a:rPr>
              <a:t>공인인증기관에서 발급받은 인증서를 나라장터와 연결</a:t>
            </a:r>
            <a:r>
              <a:rPr lang="en-US" altLang="ko-KR" sz="1500" dirty="0" smtClean="0">
                <a:latin typeface="+mn-ea"/>
              </a:rPr>
              <a:t>)</a:t>
            </a:r>
          </a:p>
          <a:p>
            <a:pPr marL="741600" indent="-38100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en-US" altLang="ko-KR" sz="1400" dirty="0" smtClean="0">
                <a:latin typeface="+mn-ea"/>
              </a:rPr>
              <a:t>       </a:t>
            </a:r>
            <a:endParaRPr lang="en-US" altLang="ko-KR" sz="1400" dirty="0" smtClean="0">
              <a:latin typeface="HY엽서M" pitchFamily="18" charset="-127"/>
              <a:ea typeface="HY엽서M" pitchFamily="18" charset="-127"/>
            </a:endParaRPr>
          </a:p>
          <a:p>
            <a:pPr marL="741600" indent="-381000">
              <a:buFont typeface="Wingdings" pitchFamily="2" charset="2"/>
              <a:buNone/>
              <a:defRPr/>
            </a:pPr>
            <a:r>
              <a:rPr lang="ko-KR" altLang="en-US" sz="1400" dirty="0" smtClean="0">
                <a:latin typeface="HY엽서M" pitchFamily="18" charset="-127"/>
                <a:ea typeface="HY엽서M" pitchFamily="18" charset="-127"/>
              </a:rPr>
              <a:t>        </a:t>
            </a:r>
            <a:r>
              <a:rPr lang="ko-KR" altLang="en-US" sz="1400" dirty="0" smtClean="0">
                <a:latin typeface="Arial"/>
                <a:ea typeface="HY엽서M" pitchFamily="18" charset="-127"/>
              </a:rPr>
              <a:t> </a:t>
            </a:r>
            <a:r>
              <a:rPr lang="en-US" altLang="ko-KR" b="1" dirty="0" smtClean="0">
                <a:latin typeface="+mn-ea"/>
              </a:rPr>
              <a:t>※ </a:t>
            </a:r>
            <a:r>
              <a:rPr lang="ko-KR" altLang="en-US" b="1" dirty="0" smtClean="0">
                <a:latin typeface="+mn-ea"/>
              </a:rPr>
              <a:t>인증서 등록이 완료됨으로써 전자입찰 입찰참여가 가능</a:t>
            </a:r>
            <a:endParaRPr lang="ko-KR" altLang="en-US" b="1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415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026" y="3239651"/>
            <a:ext cx="3956258" cy="2937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물품식별번호 부여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0081" y="1874159"/>
            <a:ext cx="7419185" cy="1106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ko-KR" altLang="en-US" dirty="0" err="1" smtClean="0"/>
              <a:t>ㅇ</a:t>
            </a:r>
            <a:r>
              <a:rPr lang="ko-KR" altLang="en-US" dirty="0" smtClean="0"/>
              <a:t> </a:t>
            </a:r>
            <a:r>
              <a:rPr lang="ko-KR" altLang="en-US" sz="2000" dirty="0" smtClean="0">
                <a:solidFill>
                  <a:schemeClr val="tx2">
                    <a:lumMod val="75000"/>
                  </a:schemeClr>
                </a:solidFill>
              </a:rPr>
              <a:t>물품식별번호</a:t>
            </a:r>
            <a:r>
              <a:rPr lang="ko-KR" altLang="en-US" dirty="0" smtClean="0"/>
              <a:t> 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하나의 물품에 부여된 고유한 </a:t>
            </a:r>
            <a:r>
              <a:rPr lang="en-US" altLang="ko-KR" dirty="0" smtClean="0"/>
              <a:t>ID(</a:t>
            </a:r>
            <a:r>
              <a:rPr lang="ko-KR" altLang="en-US" dirty="0" smtClean="0"/>
              <a:t>아이디</a:t>
            </a:r>
            <a:r>
              <a:rPr lang="en-US" altLang="ko-KR" dirty="0" smtClean="0"/>
              <a:t>) </a:t>
            </a:r>
            <a:r>
              <a:rPr lang="ko-KR" altLang="en-US" dirty="0" smtClean="0"/>
              <a:t>번호</a:t>
            </a:r>
            <a:endParaRPr lang="en-US" altLang="ko-KR" dirty="0" smtClean="0"/>
          </a:p>
          <a:p>
            <a:pPr>
              <a:lnSpc>
                <a:spcPct val="70000"/>
              </a:lnSpc>
            </a:pPr>
            <a:endParaRPr lang="en-US" altLang="ko-KR" dirty="0" smtClean="0"/>
          </a:p>
          <a:p>
            <a:pPr>
              <a:lnSpc>
                <a:spcPct val="70000"/>
              </a:lnSpc>
            </a:pPr>
            <a:r>
              <a:rPr lang="ko-KR" altLang="en-US" dirty="0" err="1" smtClean="0"/>
              <a:t>ㅇ</a:t>
            </a:r>
            <a:r>
              <a:rPr lang="ko-KR" altLang="en-US" dirty="0" smtClean="0"/>
              <a:t> </a:t>
            </a:r>
            <a:r>
              <a:rPr lang="ko-KR" altLang="en-US" sz="2000" dirty="0" smtClean="0">
                <a:solidFill>
                  <a:schemeClr val="tx2">
                    <a:lumMod val="50000"/>
                  </a:schemeClr>
                </a:solidFill>
              </a:rPr>
              <a:t>규격</a:t>
            </a:r>
            <a:r>
              <a:rPr lang="ko-KR" altLang="en-US" sz="1600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하나의 제품에 대하여 쇼핑몰에서 판매하고자 하는 단위</a:t>
            </a:r>
            <a:endParaRPr lang="en-US" altLang="ko-KR" dirty="0" smtClean="0"/>
          </a:p>
          <a:p>
            <a:pPr>
              <a:lnSpc>
                <a:spcPct val="70000"/>
              </a:lnSpc>
            </a:pPr>
            <a:endParaRPr lang="en-US" altLang="ko-KR" dirty="0" smtClean="0"/>
          </a:p>
          <a:p>
            <a:pPr>
              <a:lnSpc>
                <a:spcPct val="70000"/>
              </a:lnSpc>
            </a:pPr>
            <a:r>
              <a:rPr lang="ko-KR" altLang="en-US" dirty="0" err="1" smtClean="0"/>
              <a:t>ㅇ</a:t>
            </a:r>
            <a:r>
              <a:rPr lang="ko-KR" altLang="en-US" dirty="0" smtClean="0"/>
              <a:t> 부여방법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규격별로</a:t>
            </a:r>
            <a:r>
              <a:rPr lang="ko-KR" altLang="en-US" dirty="0" smtClean="0"/>
              <a:t> 하나의 </a:t>
            </a:r>
            <a:r>
              <a:rPr lang="ko-KR" altLang="en-US" u="sng" dirty="0" smtClean="0"/>
              <a:t>물품식별번호</a:t>
            </a:r>
            <a:r>
              <a:rPr lang="ko-KR" altLang="en-US" dirty="0" smtClean="0"/>
              <a:t>를 부여한다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463" y="3376291"/>
            <a:ext cx="4405583" cy="2721299"/>
          </a:xfrm>
          <a:prstGeom prst="rect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7" name="TextBox 26"/>
          <p:cNvSpPr txBox="1"/>
          <p:nvPr/>
        </p:nvSpPr>
        <p:spPr>
          <a:xfrm>
            <a:off x="1430288" y="6191375"/>
            <a:ext cx="26180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&lt; </a:t>
            </a:r>
            <a:r>
              <a:rPr lang="ko-KR" altLang="en-US" sz="1600" b="1" dirty="0" smtClean="0"/>
              <a:t>물품목록시스템</a:t>
            </a:r>
            <a:r>
              <a:rPr lang="en-US" altLang="ko-KR" sz="1600" b="1" dirty="0" smtClean="0"/>
              <a:t>(</a:t>
            </a:r>
            <a:r>
              <a:rPr lang="ko-KR" altLang="en-US" sz="1600" b="1" dirty="0" smtClean="0"/>
              <a:t>예시</a:t>
            </a:r>
            <a:r>
              <a:rPr lang="en-US" altLang="ko-KR" sz="1600" b="1" dirty="0" smtClean="0"/>
              <a:t>)</a:t>
            </a:r>
            <a:r>
              <a:rPr lang="ko-KR" altLang="en-US" sz="1600" b="1" dirty="0" smtClean="0"/>
              <a:t> </a:t>
            </a:r>
            <a:r>
              <a:rPr lang="en-US" altLang="ko-KR" sz="1600" b="1" dirty="0" smtClean="0"/>
              <a:t>&gt;</a:t>
            </a:r>
            <a:endParaRPr lang="ko-KR" altLang="en-US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870477" y="6178337"/>
            <a:ext cx="1345073" cy="2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/>
              <a:t>&lt; </a:t>
            </a:r>
            <a:r>
              <a:rPr lang="ko-KR" altLang="en-US" sz="1600" b="1" dirty="0" smtClean="0"/>
              <a:t>요청서 </a:t>
            </a:r>
            <a:r>
              <a:rPr lang="en-US" altLang="ko-KR" sz="1600" b="1" dirty="0" smtClean="0"/>
              <a:t>&gt;</a:t>
            </a:r>
            <a:endParaRPr lang="ko-KR" altLang="en-US" sz="1600" b="1" dirty="0"/>
          </a:p>
        </p:txBody>
      </p:sp>
      <p:sp>
        <p:nvSpPr>
          <p:cNvPr id="29" name="직사각형 28"/>
          <p:cNvSpPr/>
          <p:nvPr/>
        </p:nvSpPr>
        <p:spPr>
          <a:xfrm>
            <a:off x="5219017" y="5563934"/>
            <a:ext cx="1714447" cy="614403"/>
          </a:xfrm>
          <a:prstGeom prst="rect">
            <a:avLst/>
          </a:prstGeom>
          <a:noFill/>
          <a:ln>
            <a:solidFill>
              <a:srgbClr val="2D1FE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309463" y="3376291"/>
            <a:ext cx="1714447" cy="2364247"/>
          </a:xfrm>
          <a:prstGeom prst="rect">
            <a:avLst/>
          </a:prstGeom>
          <a:noFill/>
          <a:ln>
            <a:solidFill>
              <a:srgbClr val="2D1FE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오른쪽 화살표 30"/>
          <p:cNvSpPr/>
          <p:nvPr/>
        </p:nvSpPr>
        <p:spPr>
          <a:xfrm>
            <a:off x="2297724" y="5382102"/>
            <a:ext cx="2727688" cy="518981"/>
          </a:xfrm>
          <a:prstGeom prst="right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250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직사각형 788"/>
          <p:cNvSpPr/>
          <p:nvPr/>
        </p:nvSpPr>
        <p:spPr>
          <a:xfrm>
            <a:off x="0" y="0"/>
            <a:ext cx="9906000" cy="6737420"/>
          </a:xfrm>
          <a:prstGeom prst="rect">
            <a:avLst/>
          </a:prstGeom>
          <a:solidFill>
            <a:schemeClr val="accent5">
              <a:lumMod val="40000"/>
              <a:lumOff val="60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742950" y="2090235"/>
            <a:ext cx="8420100" cy="1154770"/>
          </a:xfrm>
        </p:spPr>
        <p:txBody>
          <a:bodyPr/>
          <a:lstStyle/>
          <a:p>
            <a:r>
              <a:rPr lang="ko-KR" altLang="en-US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             공공조달제도 개요</a:t>
            </a:r>
            <a:endParaRPr lang="ko-KR" altLang="en-US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" name="액자 3"/>
          <p:cNvSpPr/>
          <p:nvPr/>
        </p:nvSpPr>
        <p:spPr>
          <a:xfrm>
            <a:off x="0" y="0"/>
            <a:ext cx="9906000" cy="6858000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Picture 2" descr="C:\Users\editphoto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4" y="1276509"/>
            <a:ext cx="4004225" cy="252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spc="-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물품식별번호 부여 방법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7620118" y="2538069"/>
            <a:ext cx="1790568" cy="224547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0488" tIns="44450" rIns="90488" bIns="44450" anchor="ctr"/>
          <a:lstStyle/>
          <a:p>
            <a:pPr>
              <a:defRPr/>
            </a:pPr>
            <a:r>
              <a:rPr lang="ko-KR" altLang="en-US" b="1" dirty="0" smtClean="0">
                <a:latin typeface="굴림"/>
                <a:ea typeface="굴림"/>
              </a:rPr>
              <a:t>○ </a:t>
            </a: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나라장터 </a:t>
            </a:r>
            <a:endParaRPr lang="en-US" altLang="ko-KR" b="1" dirty="0" smtClean="0">
              <a:latin typeface="굴림체" pitchFamily="49" charset="-127"/>
              <a:ea typeface="굴림체" pitchFamily="49" charset="-127"/>
            </a:endParaRPr>
          </a:p>
          <a:p>
            <a:pPr>
              <a:defRPr/>
            </a:pPr>
            <a:endParaRPr lang="en-US" altLang="ko-KR" b="1" dirty="0" smtClean="0">
              <a:latin typeface="굴림체" pitchFamily="49" charset="-127"/>
              <a:ea typeface="굴림체" pitchFamily="49" charset="-127"/>
            </a:endParaRPr>
          </a:p>
          <a:p>
            <a:pPr>
              <a:defRPr/>
            </a:pPr>
            <a:r>
              <a:rPr lang="ko-KR" altLang="en-US" b="1" dirty="0" smtClean="0">
                <a:latin typeface="굴림"/>
                <a:ea typeface="굴림"/>
              </a:rPr>
              <a:t>○</a:t>
            </a:r>
            <a:r>
              <a:rPr lang="en-US" altLang="ko-KR" b="1" dirty="0" smtClean="0">
                <a:latin typeface="굴림체" pitchFamily="49" charset="-127"/>
                <a:ea typeface="굴림체" pitchFamily="49" charset="-127"/>
              </a:rPr>
              <a:t> </a:t>
            </a: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상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품</a:t>
            </a: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정보 </a:t>
            </a:r>
            <a:endParaRPr lang="en-US" altLang="ko-KR" b="1" dirty="0" smtClean="0">
              <a:latin typeface="굴림체" pitchFamily="49" charset="-127"/>
              <a:ea typeface="굴림체" pitchFamily="49" charset="-127"/>
            </a:endParaRPr>
          </a:p>
          <a:p>
            <a:pPr>
              <a:defRPr/>
            </a:pPr>
            <a:endParaRPr lang="en-US" altLang="ko-KR" b="1" dirty="0" smtClean="0">
              <a:latin typeface="굴림체" pitchFamily="49" charset="-127"/>
              <a:ea typeface="굴림체" pitchFamily="49" charset="-127"/>
            </a:endParaRPr>
          </a:p>
          <a:p>
            <a:pPr>
              <a:defRPr/>
            </a:pPr>
            <a:r>
              <a:rPr lang="en-US" altLang="ko-KR" b="1" dirty="0" smtClean="0">
                <a:latin typeface="굴림체" pitchFamily="49" charset="-127"/>
                <a:ea typeface="굴림체" pitchFamily="49" charset="-127"/>
              </a:rPr>
              <a:t>→ </a:t>
            </a:r>
            <a:r>
              <a:rPr lang="ko-KR" altLang="en-US" b="1" dirty="0" err="1" smtClean="0">
                <a:latin typeface="굴림체" pitchFamily="49" charset="-127"/>
                <a:ea typeface="굴림체" pitchFamily="49" charset="-127"/>
              </a:rPr>
              <a:t>목록화요청</a:t>
            </a:r>
            <a:endParaRPr lang="en-US" altLang="ko-KR" b="1" dirty="0" smtClean="0">
              <a:latin typeface="굴림체" pitchFamily="49" charset="-127"/>
              <a:ea typeface="굴림체" pitchFamily="49" charset="-127"/>
            </a:endParaRPr>
          </a:p>
          <a:p>
            <a:pPr>
              <a:defRPr/>
            </a:pP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 </a:t>
            </a:r>
            <a:endParaRPr lang="en-US" altLang="ko-KR" b="1" dirty="0" smtClean="0">
              <a:latin typeface="굴림체" pitchFamily="49" charset="-127"/>
              <a:ea typeface="굴림체" pitchFamily="49" charset="-127"/>
            </a:endParaRPr>
          </a:p>
          <a:p>
            <a:pPr>
              <a:defRPr/>
            </a:pPr>
            <a:r>
              <a:rPr lang="en-US" altLang="ko-KR" b="1" dirty="0" smtClean="0">
                <a:latin typeface="굴림체" pitchFamily="49" charset="-127"/>
                <a:ea typeface="굴림체" pitchFamily="49" charset="-127"/>
              </a:rPr>
              <a:t>→ </a:t>
            </a: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품목등록</a:t>
            </a:r>
            <a:endParaRPr lang="en-US" altLang="ko-KR" b="1" dirty="0">
              <a:latin typeface="굴림체" pitchFamily="49" charset="-127"/>
              <a:ea typeface="굴림체" pitchFamily="49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82" y="1910605"/>
            <a:ext cx="7006483" cy="443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직사각형 31"/>
          <p:cNvSpPr/>
          <p:nvPr/>
        </p:nvSpPr>
        <p:spPr>
          <a:xfrm>
            <a:off x="2191870" y="5811151"/>
            <a:ext cx="497623" cy="4341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724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1103215"/>
            <a:ext cx="7416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spc="-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물품식별번호 부여 방법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35" y="1882588"/>
            <a:ext cx="8437419" cy="4254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5123329" y="2274575"/>
            <a:ext cx="900953" cy="3207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1402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1" name="_x133727920" descr="EMB000027d024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719" y="1910860"/>
            <a:ext cx="8800673" cy="398993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직사각형 11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1103215"/>
            <a:ext cx="7416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spc="-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물품식별번호 부여 방법</a:t>
            </a:r>
            <a:r>
              <a:rPr lang="en-US" altLang="ko-KR" sz="2000" spc="-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spc="-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기본상품</a:t>
            </a:r>
            <a:r>
              <a:rPr lang="en-US" altLang="ko-KR" sz="2000" spc="-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38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2" name="_x133727920" descr="EMB000027d024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824" y="1897439"/>
            <a:ext cx="8727119" cy="4102348"/>
          </a:xfrm>
          <a:prstGeom prst="rect">
            <a:avLst/>
          </a:prstGeom>
          <a:noFill/>
        </p:spPr>
      </p:pic>
      <p:sp>
        <p:nvSpPr>
          <p:cNvPr id="11" name="직사각형 10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1103215"/>
            <a:ext cx="74163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spc="-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물품식별번호 부여 방법</a:t>
            </a:r>
            <a:r>
              <a:rPr lang="en-US" altLang="ko-KR" sz="2000" spc="-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spc="-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기본상품</a:t>
            </a:r>
            <a:r>
              <a:rPr lang="en-US" altLang="ko-KR" sz="2000" spc="-1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52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물품식별번호 부여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쇼핑몰 등록 완료된 화면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pic>
        <p:nvPicPr>
          <p:cNvPr id="11" name="_x97716912" descr="EMB0000182455d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1" y="3107502"/>
            <a:ext cx="7298212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23088"/>
              </p:ext>
            </p:extLst>
          </p:nvPr>
        </p:nvGraphicFramePr>
        <p:xfrm>
          <a:off x="762001" y="5047528"/>
          <a:ext cx="7418380" cy="103098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365464"/>
                <a:gridCol w="6052916"/>
              </a:tblGrid>
              <a:tr h="51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dirty="0"/>
                        <a:t>물품분류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/>
                        <a:t>[4323xxxx] ○○○○ </a:t>
                      </a:r>
                      <a:r>
                        <a:rPr lang="ko-KR" altLang="en-US" sz="1300" b="1" dirty="0"/>
                        <a:t>소프트웨어</a:t>
                      </a:r>
                      <a:endParaRPr lang="ko-KR" altLang="en-US" sz="1000" b="1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  <a:tr h="51549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dirty="0"/>
                        <a:t>품목명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dirty="0"/>
                        <a:t>{</a:t>
                      </a:r>
                      <a:r>
                        <a:rPr lang="ko-KR" altLang="en-US" sz="1300" b="1" dirty="0"/>
                        <a:t>물품분류명</a:t>
                      </a:r>
                      <a:r>
                        <a:rPr lang="en-US" altLang="ko-KR" sz="1300" b="1" dirty="0"/>
                        <a:t>},{</a:t>
                      </a:r>
                      <a:r>
                        <a:rPr lang="ko-KR" altLang="en-US" sz="1300" b="1" dirty="0" err="1"/>
                        <a:t>업체명</a:t>
                      </a:r>
                      <a:r>
                        <a:rPr lang="en-US" altLang="ko-KR" sz="1300" b="1" dirty="0"/>
                        <a:t>},{</a:t>
                      </a:r>
                      <a:r>
                        <a:rPr lang="ko-KR" altLang="en-US" sz="1300" b="1" dirty="0" err="1"/>
                        <a:t>규격명</a:t>
                      </a:r>
                      <a:r>
                        <a:rPr lang="en-US" altLang="ko-KR" sz="1300" b="1" dirty="0"/>
                        <a:t>},{</a:t>
                      </a:r>
                      <a:r>
                        <a:rPr lang="ko-KR" altLang="en-US" sz="1300" b="1" dirty="0"/>
                        <a:t>사용권한</a:t>
                      </a:r>
                      <a:r>
                        <a:rPr lang="en-US" altLang="ko-KR" sz="1300" b="1" dirty="0"/>
                        <a:t>},{</a:t>
                      </a:r>
                      <a:r>
                        <a:rPr lang="ko-KR" altLang="en-US" sz="1300" b="1" dirty="0"/>
                        <a:t>제품규격</a:t>
                      </a:r>
                      <a:r>
                        <a:rPr lang="en-US" altLang="ko-KR" sz="1300" b="1" dirty="0"/>
                        <a:t>}</a:t>
                      </a:r>
                      <a:endParaRPr lang="ko-KR" altLang="en-US" sz="1000" b="1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</a:tbl>
          </a:graphicData>
        </a:graphic>
      </p:graphicFrame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90127" y="1950450"/>
            <a:ext cx="86439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spc="-15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기본상품 </a:t>
            </a:r>
            <a:r>
              <a:rPr lang="en-US" altLang="ko-KR" sz="2000" spc="-15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000" spc="-15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소프트웨어에 대한 기본 라이선스 상품</a:t>
            </a:r>
            <a:r>
              <a:rPr lang="en-US" altLang="ko-KR" sz="2000" spc="-15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(+ </a:t>
            </a:r>
            <a:r>
              <a:rPr lang="ko-KR" altLang="en-US" sz="2000" spc="-15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기본 유지관리서비스</a:t>
            </a:r>
            <a:r>
              <a:rPr lang="en-US" altLang="ko-KR" sz="2000" spc="-15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)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옵션상품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: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기본상품에 추가 규격 등록</a:t>
            </a:r>
            <a:endParaRPr lang="en-US" altLang="ko-KR" sz="20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144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물품식별번호 부여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커스터마이징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상품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864181"/>
              </p:ext>
            </p:extLst>
          </p:nvPr>
        </p:nvGraphicFramePr>
        <p:xfrm>
          <a:off x="807032" y="4737229"/>
          <a:ext cx="7929618" cy="147600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643074"/>
                <a:gridCol w="6286544"/>
              </a:tblGrid>
              <a:tr h="3822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dirty="0"/>
                        <a:t>납품기한</a:t>
                      </a:r>
                      <a:endParaRPr lang="ko-KR" altLang="en-US" sz="13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dirty="0"/>
                        <a:t>90</a:t>
                      </a:r>
                      <a:r>
                        <a:rPr lang="ko-KR" altLang="en-US" sz="1300" dirty="0"/>
                        <a:t>일</a:t>
                      </a:r>
                      <a:endParaRPr lang="ko-KR" altLang="en-US" sz="13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  <a:tr h="10937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dirty="0"/>
                        <a:t>계약특기사항 </a:t>
                      </a:r>
                      <a:endParaRPr lang="ko-KR" altLang="en-US" sz="13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dirty="0"/>
                        <a:t>계약자는 납품요구를 받은 후 </a:t>
                      </a:r>
                      <a:r>
                        <a:rPr lang="en-US" altLang="ko-KR" sz="1300" dirty="0"/>
                        <a:t>10</a:t>
                      </a:r>
                      <a:r>
                        <a:rPr lang="ko-KR" altLang="en-US" sz="1300" dirty="0"/>
                        <a:t>일 이내에 인력투입계획서를 제출하여 수요기관의 승인을 받아야 하며</a:t>
                      </a:r>
                      <a:r>
                        <a:rPr lang="en-US" altLang="ko-KR" sz="1300" dirty="0"/>
                        <a:t>, </a:t>
                      </a:r>
                      <a:r>
                        <a:rPr lang="ko-KR" altLang="en-US" sz="1300" dirty="0"/>
                        <a:t>인력투입기간이 납품기한을 초과하는 경우 수요기관은 납품기한을 연장하여야 한다</a:t>
                      </a:r>
                      <a:r>
                        <a:rPr lang="en-US" altLang="ko-KR" sz="1300" dirty="0"/>
                        <a:t>.</a:t>
                      </a:r>
                      <a:endParaRPr lang="ko-KR" altLang="en-US" sz="13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</a:tbl>
          </a:graphicData>
        </a:graphic>
      </p:graphicFrame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437018" y="1789230"/>
            <a:ext cx="860147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ko-KR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기본상품을 수요기관의 특성에 맞게 구성하기 위한 상품</a:t>
            </a:r>
            <a:endParaRPr lang="en-US" altLang="ko-KR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 - </a:t>
            </a:r>
            <a:r>
              <a:rPr lang="ko-KR" altLang="en-US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소프트웨</a:t>
            </a:r>
            <a:r>
              <a:rPr lang="ko-KR" altLang="en-US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어</a:t>
            </a:r>
            <a:r>
              <a:rPr lang="ko-KR" altLang="en-US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산업협회가 매년 발표하는 </a:t>
            </a:r>
            <a:r>
              <a:rPr lang="en-US" altLang="ko-KR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SW</a:t>
            </a:r>
            <a:r>
              <a:rPr lang="ko-KR" altLang="en-US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기술자 </a:t>
            </a:r>
            <a:r>
              <a:rPr lang="ko-KR" altLang="en-US" dirty="0" err="1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직무별</a:t>
            </a:r>
            <a:r>
              <a:rPr lang="ko-KR" altLang="en-US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 평균임금 단가 </a:t>
            </a:r>
            <a:r>
              <a:rPr lang="ko-KR" altLang="en-US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적용</a:t>
            </a:r>
            <a:endParaRPr lang="en-US" altLang="ko-KR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 - </a:t>
            </a:r>
            <a:r>
              <a:rPr lang="ko-KR" altLang="en-US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구매단위 </a:t>
            </a:r>
            <a:r>
              <a:rPr lang="en-US" altLang="ko-KR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: 1 M/d</a:t>
            </a: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903799"/>
              </p:ext>
            </p:extLst>
          </p:nvPr>
        </p:nvGraphicFramePr>
        <p:xfrm>
          <a:off x="807032" y="3211386"/>
          <a:ext cx="7929618" cy="128588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643074"/>
                <a:gridCol w="6286544"/>
              </a:tblGrid>
              <a:tr h="4286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dirty="0"/>
                        <a:t>물품분류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b="1" dirty="0">
                          <a:solidFill>
                            <a:srgbClr val="2D1FE1"/>
                          </a:solidFill>
                        </a:rPr>
                        <a:t>[81111598] </a:t>
                      </a:r>
                      <a:r>
                        <a:rPr lang="ko-KR" altLang="en-US" sz="1300" b="1" dirty="0"/>
                        <a:t>패키지소프트웨어개발 및 도입서비스 </a:t>
                      </a:r>
                      <a:endParaRPr lang="ko-KR" altLang="en-US" sz="1000" b="1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dirty="0" smtClean="0"/>
                        <a:t>품 목 명 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300" dirty="0"/>
                        <a:t>{</a:t>
                      </a:r>
                      <a:r>
                        <a:rPr lang="ko-KR" altLang="en-US" sz="1300" dirty="0"/>
                        <a:t>물품분류명</a:t>
                      </a:r>
                      <a:r>
                        <a:rPr lang="en-US" altLang="ko-KR" sz="1300" dirty="0"/>
                        <a:t>},{</a:t>
                      </a:r>
                      <a:r>
                        <a:rPr lang="ko-KR" altLang="en-US" sz="1300" dirty="0" err="1"/>
                        <a:t>업체명</a:t>
                      </a:r>
                      <a:r>
                        <a:rPr lang="en-US" altLang="ko-KR" sz="1300" dirty="0"/>
                        <a:t>},{</a:t>
                      </a:r>
                      <a:r>
                        <a:rPr lang="ko-KR" altLang="en-US" sz="1300" dirty="0"/>
                        <a:t>제품명</a:t>
                      </a:r>
                      <a:r>
                        <a:rPr lang="en-US" altLang="ko-KR" sz="1300" dirty="0"/>
                        <a:t>},</a:t>
                      </a:r>
                      <a:r>
                        <a:rPr lang="ko-KR" altLang="en-US" sz="1300" dirty="0" err="1"/>
                        <a:t>커스터마이징</a:t>
                      </a:r>
                      <a:r>
                        <a:rPr lang="en-US" altLang="ko-KR" sz="1300" dirty="0" smtClean="0"/>
                        <a:t>-{</a:t>
                      </a:r>
                      <a:r>
                        <a:rPr lang="ko-KR" altLang="en-US" sz="1300" dirty="0" smtClean="0"/>
                        <a:t>응용</a:t>
                      </a:r>
                      <a:r>
                        <a:rPr lang="en-US" altLang="ko-KR" sz="1300" dirty="0" smtClean="0"/>
                        <a:t>SW</a:t>
                      </a:r>
                      <a:r>
                        <a:rPr lang="ko-KR" altLang="en-US" sz="1300" dirty="0" smtClean="0"/>
                        <a:t>개발자</a:t>
                      </a:r>
                      <a:r>
                        <a:rPr lang="en-US" altLang="ko-KR" sz="1300" dirty="0" smtClean="0"/>
                        <a:t>}</a:t>
                      </a:r>
                      <a:r>
                        <a:rPr lang="en-US" altLang="ko-KR" sz="1300" dirty="0"/>
                        <a:t>1</a:t>
                      </a:r>
                      <a:r>
                        <a:rPr lang="ko-KR" altLang="en-US" sz="1300" dirty="0"/>
                        <a:t>인</a:t>
                      </a:r>
                      <a:r>
                        <a:rPr lang="en-US" altLang="ko-KR" sz="1300" dirty="0"/>
                        <a:t>,1</a:t>
                      </a:r>
                      <a:r>
                        <a:rPr lang="ko-KR" altLang="en-US" sz="1300" dirty="0"/>
                        <a:t>일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dirty="0" smtClean="0"/>
                        <a:t>예      시</a:t>
                      </a:r>
                      <a:endParaRPr lang="ko-KR" altLang="en-US" sz="10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300" u="sng" dirty="0" smtClean="0"/>
                        <a:t>데이터베이스관리소프트웨어</a:t>
                      </a:r>
                      <a:r>
                        <a:rPr lang="en-US" altLang="ko-KR" sz="1300" dirty="0" smtClean="0"/>
                        <a:t>, </a:t>
                      </a:r>
                      <a:r>
                        <a:rPr lang="ko-KR" altLang="en-US" sz="1300" dirty="0" smtClean="0"/>
                        <a:t>회사명</a:t>
                      </a:r>
                      <a:r>
                        <a:rPr lang="en-US" altLang="ko-KR" sz="1300" u="sng" dirty="0" smtClean="0"/>
                        <a:t>, </a:t>
                      </a:r>
                      <a:r>
                        <a:rPr lang="ko-KR" altLang="en-US" sz="1300" u="sng" dirty="0" smtClean="0"/>
                        <a:t>제품명</a:t>
                      </a:r>
                      <a:r>
                        <a:rPr lang="en-US" altLang="ko-KR" sz="1300" u="sng" dirty="0" smtClean="0"/>
                        <a:t>, </a:t>
                      </a:r>
                      <a:r>
                        <a:rPr lang="ko-KR" altLang="en-US" sz="1300" u="sng" dirty="0" err="1" smtClean="0"/>
                        <a:t>커스터마이징</a:t>
                      </a:r>
                      <a:r>
                        <a:rPr lang="en-US" altLang="ko-KR" sz="1300" u="sng" dirty="0" smtClean="0"/>
                        <a:t>-</a:t>
                      </a:r>
                      <a:r>
                        <a:rPr lang="ko-KR" altLang="en-US" sz="1300" u="sng" dirty="0" smtClean="0"/>
                        <a:t>응용</a:t>
                      </a:r>
                      <a:r>
                        <a:rPr lang="en-US" altLang="ko-KR" sz="1300" u="sng" dirty="0" smtClean="0"/>
                        <a:t>SW</a:t>
                      </a:r>
                      <a:r>
                        <a:rPr lang="ko-KR" altLang="en-US" sz="1300" u="sng" dirty="0" smtClean="0"/>
                        <a:t>개발자</a:t>
                      </a:r>
                      <a:r>
                        <a:rPr lang="en-US" altLang="ko-KR" sz="1300" u="sng" dirty="0" smtClean="0"/>
                        <a:t>, 1</a:t>
                      </a:r>
                      <a:r>
                        <a:rPr lang="ko-KR" altLang="en-US" sz="1300" u="sng" dirty="0" smtClean="0"/>
                        <a:t>일</a:t>
                      </a:r>
                      <a:endParaRPr lang="ko-KR" altLang="en-US" sz="1300" u="sng" dirty="0" smtClean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610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물품식별번호 부여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커스터마이징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6582887" y="1873110"/>
            <a:ext cx="2428892" cy="1142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한글품목명에 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‘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패키지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’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입력 후 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 [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확인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]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버튼 클릭</a:t>
            </a:r>
            <a:endParaRPr lang="en-US" altLang="ko-KR" sz="12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573" y="4088828"/>
            <a:ext cx="6192688" cy="2321916"/>
          </a:xfrm>
          <a:prstGeom prst="rect">
            <a:avLst/>
          </a:prstGeom>
          <a:ln>
            <a:solidFill>
              <a:srgbClr val="FFFFFF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6582887" y="4328261"/>
            <a:ext cx="24288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1600" b="1" u="sng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분류</a:t>
            </a:r>
            <a:r>
              <a:rPr lang="en-US" altLang="ko-KR" sz="1600" b="1" u="sng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Id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에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</a:t>
            </a:r>
            <a:r>
              <a:rPr lang="en-US" altLang="ko-KR" sz="1600" dirty="0" smtClean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rPr>
              <a:t>‘81111598’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입력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468094" y="6087952"/>
            <a:ext cx="1143008" cy="377140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573" y="2072604"/>
            <a:ext cx="6192688" cy="17764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" name="직사각형 21"/>
          <p:cNvSpPr/>
          <p:nvPr/>
        </p:nvSpPr>
        <p:spPr>
          <a:xfrm>
            <a:off x="1053661" y="2504652"/>
            <a:ext cx="2232248" cy="432048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605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87418"/>
            <a:ext cx="5786478" cy="43140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8" name="직사각형 17"/>
          <p:cNvSpPr/>
          <p:nvPr/>
        </p:nvSpPr>
        <p:spPr>
          <a:xfrm>
            <a:off x="3286116" y="3597949"/>
            <a:ext cx="2928958" cy="249076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6510350" y="3004772"/>
            <a:ext cx="271461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세부품명에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“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패키지소프트웨어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</a:t>
            </a:r>
            <a:r>
              <a:rPr lang="ko-KR" altLang="en-US" sz="1600" dirty="0" err="1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개발및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도입서비스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”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가 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입력됨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제품별로 </a:t>
            </a:r>
            <a:r>
              <a:rPr lang="ko-KR" altLang="en-US" sz="1600" dirty="0" err="1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커스터마이징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상품 등록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( </a:t>
            </a:r>
            <a:r>
              <a:rPr lang="ko-KR" altLang="en-US" sz="1600" dirty="0" err="1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규격별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X)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물품식별번호 부여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커스터마이징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42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물품식별번호 부여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유지관리상품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001872"/>
              </p:ext>
            </p:extLst>
          </p:nvPr>
        </p:nvGraphicFramePr>
        <p:xfrm>
          <a:off x="889093" y="4454778"/>
          <a:ext cx="7572428" cy="157970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571636"/>
                <a:gridCol w="6000792"/>
              </a:tblGrid>
              <a:tr h="42862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/>
                        <a:t>납품기한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/>
                        <a:t>1</a:t>
                      </a:r>
                      <a:r>
                        <a:rPr lang="ko-KR" altLang="en-US" sz="1400" dirty="0" smtClean="0"/>
                        <a:t>년</a:t>
                      </a:r>
                      <a:r>
                        <a:rPr lang="en-US" altLang="ko-KR" sz="1400" dirty="0" smtClean="0"/>
                        <a:t>(365</a:t>
                      </a:r>
                      <a:r>
                        <a:rPr lang="ko-KR" altLang="en-US" sz="1400" dirty="0" smtClean="0"/>
                        <a:t>일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  <a:tr h="11510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dirty="0"/>
                        <a:t>계약특기사항 </a:t>
                      </a:r>
                      <a:endParaRPr lang="ko-KR" altLang="en-US" sz="13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dirty="0"/>
                        <a:t>계약자는 계약기간 중 월 </a:t>
                      </a:r>
                      <a:r>
                        <a:rPr lang="en-US" altLang="ko-KR" sz="1300" dirty="0"/>
                        <a:t>1</a:t>
                      </a:r>
                      <a:r>
                        <a:rPr lang="ko-KR" altLang="en-US" sz="1300" dirty="0"/>
                        <a:t>회 용역수행결과를 검수 받은 후 용역계약일반조건 제</a:t>
                      </a:r>
                      <a:r>
                        <a:rPr lang="en-US" altLang="ko-KR" sz="1300" dirty="0"/>
                        <a:t>26</a:t>
                      </a:r>
                      <a:r>
                        <a:rPr lang="ko-KR" altLang="en-US" sz="1300" dirty="0"/>
                        <a:t>조에 따라 대금지급을 청구할 수 있으며</a:t>
                      </a:r>
                      <a:r>
                        <a:rPr lang="en-US" altLang="ko-KR" sz="1300" dirty="0"/>
                        <a:t>, </a:t>
                      </a:r>
                      <a:r>
                        <a:rPr lang="ko-KR" altLang="en-US" sz="1300" dirty="0"/>
                        <a:t>검수 및 대금청구 방법은 수요기관과 상호 협의하여 결정할 수 있다</a:t>
                      </a:r>
                      <a:r>
                        <a:rPr lang="en-US" altLang="ko-KR" sz="1300" dirty="0"/>
                        <a:t>. </a:t>
                      </a:r>
                      <a:endParaRPr lang="ko-KR" altLang="en-US" sz="13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</a:tbl>
          </a:graphicData>
        </a:graphic>
      </p:graphicFrame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425296" y="1911653"/>
            <a:ext cx="835824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ko-KR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기본상품계약 </a:t>
            </a:r>
            <a:r>
              <a:rPr lang="ko-KR" altLang="en-US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및 납품완료 후 유상 유지관리하기 위한 상품</a:t>
            </a:r>
            <a:endParaRPr lang="en-US" altLang="ko-KR" sz="20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9" name="표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668386"/>
              </p:ext>
            </p:extLst>
          </p:nvPr>
        </p:nvGraphicFramePr>
        <p:xfrm>
          <a:off x="889093" y="2883142"/>
          <a:ext cx="7572428" cy="135732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571636"/>
                <a:gridCol w="6000792"/>
              </a:tblGrid>
              <a:tr h="4524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/>
                        <a:t>물품분류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b="1" dirty="0">
                          <a:solidFill>
                            <a:srgbClr val="2D1FE1"/>
                          </a:solidFill>
                        </a:rPr>
                        <a:t>[81112299] </a:t>
                      </a:r>
                      <a:r>
                        <a:rPr lang="ko-KR" altLang="en-US" sz="1400" b="1" dirty="0"/>
                        <a:t>소프트웨어유지 및 지원서비스</a:t>
                      </a:r>
                      <a:endParaRPr lang="ko-KR" altLang="en-US" sz="1400" b="1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  <a:tr h="4524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smtClean="0"/>
                        <a:t>품 목 명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/>
                        <a:t>{</a:t>
                      </a:r>
                      <a:r>
                        <a:rPr lang="ko-KR" altLang="en-US" sz="1400" dirty="0"/>
                        <a:t>물품분류명</a:t>
                      </a:r>
                      <a:r>
                        <a:rPr lang="en-US" altLang="ko-KR" sz="1400" dirty="0"/>
                        <a:t>},{</a:t>
                      </a:r>
                      <a:r>
                        <a:rPr lang="ko-KR" altLang="en-US" sz="1400" dirty="0" err="1"/>
                        <a:t>업체명</a:t>
                      </a:r>
                      <a:r>
                        <a:rPr lang="en-US" altLang="ko-KR" sz="1400" dirty="0"/>
                        <a:t>},{</a:t>
                      </a:r>
                      <a:r>
                        <a:rPr lang="ko-KR" altLang="en-US" sz="1400" dirty="0"/>
                        <a:t>제품명</a:t>
                      </a:r>
                      <a:r>
                        <a:rPr lang="en-US" altLang="ko-KR" sz="1400" dirty="0"/>
                        <a:t>},</a:t>
                      </a:r>
                      <a:r>
                        <a:rPr lang="ko-KR" altLang="en-US" sz="1400" dirty="0"/>
                        <a:t>유지관리</a:t>
                      </a:r>
                      <a:r>
                        <a:rPr lang="en-US" altLang="ko-KR" sz="1400" dirty="0"/>
                        <a:t>-{A}Type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  <a:tr h="4524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smtClean="0"/>
                        <a:t>예     시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데이터베이스관리소프트웨어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회사명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제품명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유지관리</a:t>
                      </a:r>
                      <a:r>
                        <a:rPr lang="en-US" altLang="ko-KR" sz="1400" dirty="0" smtClean="0"/>
                        <a:t>-A Type</a:t>
                      </a:r>
                      <a:endParaRPr lang="ko-KR" altLang="en-US" sz="1400" dirty="0" smtClean="0">
                        <a:solidFill>
                          <a:srgbClr val="000000"/>
                        </a:solidFill>
                        <a:latin typeface="바탕"/>
                      </a:endParaRPr>
                    </a:p>
                  </a:txBody>
                  <a:tcPr marL="64770" marR="64770" marT="17907" marB="17907" anchor="ctr"/>
                </a:tc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7277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613" y="2051540"/>
            <a:ext cx="6143667" cy="41867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6864241" y="2340712"/>
            <a:ext cx="2428892" cy="1142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한글품목명에 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‘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패키지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’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입력 후 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 [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확인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]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버튼 클릭</a:t>
            </a:r>
            <a:endParaRPr lang="en-US" altLang="ko-KR" sz="12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6946625" y="4149176"/>
            <a:ext cx="24288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분류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Id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에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‘81112299’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입력</a:t>
            </a:r>
            <a:endParaRPr lang="en-US" altLang="ko-KR" sz="12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물품식별번호 부여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유지관리상품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70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309463" y="210267"/>
            <a:ext cx="3440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1.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공공조달제도 개요</a:t>
            </a:r>
            <a:endParaRPr lang="en-US" altLang="ko-KR" sz="2800" spc="-1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48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모서리가 둥근 직사각형 51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모서리가 둥근 직사각형 55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모서리가 둥근 직사각형 59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계약의 종류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graphicFrame>
        <p:nvGraphicFramePr>
          <p:cNvPr id="47" name="표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208525"/>
              </p:ext>
            </p:extLst>
          </p:nvPr>
        </p:nvGraphicFramePr>
        <p:xfrm>
          <a:off x="309464" y="1739588"/>
          <a:ext cx="9221398" cy="4791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2286"/>
                <a:gridCol w="7439112"/>
              </a:tblGrid>
              <a:tr h="3567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/>
                        <a:t>계약종류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smtClean="0"/>
                        <a:t>주요 특징</a:t>
                      </a:r>
                      <a:endParaRPr lang="ko-KR" altLang="en-US" sz="1600" dirty="0"/>
                    </a:p>
                  </a:txBody>
                  <a:tcPr/>
                </a:tc>
              </a:tr>
              <a:tr h="115800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일반경쟁계약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(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원칙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)</a:t>
                      </a:r>
                      <a:endParaRPr kumimoji="1" lang="ko-KR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○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규격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,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계약조건 등을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공개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하고 일정한 자격을 갖춘 불특정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다수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의 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  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입찰희망자에게 모두 입찰에 참여토록 허용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○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국가에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가장 유리한 조건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을 제시한 자와 계약을 체결하는 방법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</a:txBody>
                  <a:tcPr/>
                </a:tc>
              </a:tr>
              <a:tr h="801694"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제한경쟁계약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○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계약목적의 효과적 달성을 위해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실적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,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기술보유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,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지역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,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중소기업 등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일정한 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  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기준에 따라 입찰참가자격을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제한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하는 제도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</a:txBody>
                  <a:tcPr/>
                </a:tc>
              </a:tr>
              <a:tr h="8016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지명경쟁계약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○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신용과 실적 등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에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E0A59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있어서 적당하다고 인정되는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특정 다수의 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D1FE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  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경쟁 참가자를 지명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하여 입찰방법으로 계약상대방을 결정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</a:txBody>
                  <a:tcPr/>
                </a:tc>
              </a:tr>
              <a:tr h="15588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8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수  의  계  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○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경쟁입찰에 의하지 않고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특정인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을 계약상대방으로 선정하여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계약을 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   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체결하는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,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경쟁계약원칙에 대한 </a:t>
                      </a:r>
                      <a:r>
                        <a:rPr kumimoji="1" lang="ko-KR" altLang="en-US" sz="18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예외적인 계약제도</a:t>
                      </a:r>
                      <a:endParaRPr kumimoji="1" lang="en-US" altLang="ko-KR" sz="1800" b="0" i="0" u="sng" strike="noStrike" cap="none" normalizeH="0" baseline="0" dirty="0" smtClean="0">
                        <a:ln>
                          <a:noFill/>
                        </a:ln>
                        <a:solidFill>
                          <a:srgbClr val="2D1FE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○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계약이행이 가능한 자가 </a:t>
                      </a: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1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인이거나 경쟁계약에 의하여 구매할 수 없는 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  <a:p>
                      <a:pPr marL="0" marR="0" lvl="0" indent="0" algn="l" defTabSz="914400" rtl="0" eaLnBrk="0" fontAlgn="base" latinLnBrk="1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  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1FE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특수한 사정이 있는 경우에 한하여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E0A59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 </a:t>
                      </a:r>
                      <a:r>
                        <a:rPr kumimoji="1" lang="ko-KR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Y헤드라인M" pitchFamily="18" charset="-127"/>
                          <a:ea typeface="HY헤드라인M" pitchFamily="18" charset="-127"/>
                        </a:rPr>
                        <a:t>허용</a:t>
                      </a:r>
                      <a:endParaRPr kumimoji="1" lang="en-US" altLang="ko-K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Y헤드라인M" pitchFamily="18" charset="-127"/>
                        <a:ea typeface="HY헤드라인M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408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69477"/>
            <a:ext cx="5643602" cy="40939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6286512" y="3456165"/>
            <a:ext cx="27146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세부품명에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“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소프트웨어유지 및 지원 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서비스</a:t>
            </a: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”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가 입력됨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1600" dirty="0" err="1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규격별로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유지관리상품 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  </a:t>
            </a:r>
            <a:r>
              <a:rPr lang="ko-KR" altLang="en-US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등록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09463" y="21026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4.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나라장터 전자입찰 준비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물품식별번호 부여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유지관리상품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53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직사각형 788"/>
          <p:cNvSpPr/>
          <p:nvPr/>
        </p:nvSpPr>
        <p:spPr>
          <a:xfrm>
            <a:off x="-93784" y="0"/>
            <a:ext cx="9906000" cy="6737420"/>
          </a:xfrm>
          <a:prstGeom prst="rect">
            <a:avLst/>
          </a:prstGeom>
          <a:solidFill>
            <a:schemeClr val="accent5">
              <a:lumMod val="40000"/>
              <a:lumOff val="60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754101" y="2146512"/>
            <a:ext cx="8420100" cy="942898"/>
          </a:xfrm>
        </p:spPr>
        <p:txBody>
          <a:bodyPr>
            <a:norm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           서비스상품 등록</a:t>
            </a:r>
            <a:endParaRPr lang="ko-KR" altLang="en-US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" name="액자 3"/>
          <p:cNvSpPr/>
          <p:nvPr/>
        </p:nvSpPr>
        <p:spPr>
          <a:xfrm>
            <a:off x="0" y="0"/>
            <a:ext cx="9906000" cy="6858000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Picture 2" descr="C:\Users\editphoto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3" y="1276509"/>
            <a:ext cx="4004225" cy="252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3018015" y="3223029"/>
            <a:ext cx="59853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altLang="ko-KR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(</a:t>
            </a:r>
            <a:r>
              <a:rPr lang="ko-KR" altLang="en-US" sz="2800" kern="0" dirty="0" smtClean="0">
                <a:solidFill>
                  <a:sysClr val="windowText" lastClr="000000"/>
                </a:solidFill>
                <a:latin typeface="+mn-ea"/>
              </a:rPr>
              <a:t>유지관리상품</a:t>
            </a:r>
            <a:r>
              <a:rPr lang="en-US" altLang="ko-KR" sz="2800" kern="0" dirty="0" smtClean="0">
                <a:solidFill>
                  <a:sysClr val="windowText" lastClr="000000"/>
                </a:solidFill>
                <a:latin typeface="+mn-ea"/>
              </a:rPr>
              <a:t>, </a:t>
            </a:r>
            <a:r>
              <a:rPr lang="ko-KR" altLang="en-US" sz="2800" kern="0" dirty="0" err="1" smtClean="0">
                <a:solidFill>
                  <a:sysClr val="windowText" lastClr="000000"/>
                </a:solidFill>
                <a:latin typeface="+mn-ea"/>
              </a:rPr>
              <a:t>커스터마이징상품</a:t>
            </a:r>
            <a:r>
              <a:rPr lang="en-US" altLang="ko-KR" sz="2800" kern="0" dirty="0" smtClean="0">
                <a:solidFill>
                  <a:sysClr val="windowText" lastClr="000000"/>
                </a:solidFill>
                <a:latin typeface="+mn-ea"/>
              </a:rPr>
              <a:t>)</a:t>
            </a:r>
            <a:endParaRPr kumimoji="0" lang="ko-KR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124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479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5.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서비스상품 가격결정방식</a:t>
            </a:r>
            <a:endParaRPr lang="en-US" altLang="ko-KR" sz="2800" spc="3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유지관리상품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60465" y="1603396"/>
            <a:ext cx="7368747" cy="4773608"/>
            <a:chOff x="214282" y="1214422"/>
            <a:chExt cx="7368747" cy="4857784"/>
          </a:xfrm>
        </p:grpSpPr>
        <p:sp>
          <p:nvSpPr>
            <p:cNvPr id="13" name="Rectangle 1"/>
            <p:cNvSpPr>
              <a:spLocks noChangeArrowheads="1"/>
            </p:cNvSpPr>
            <p:nvPr/>
          </p:nvSpPr>
          <p:spPr bwMode="auto">
            <a:xfrm>
              <a:off x="214282" y="1214422"/>
              <a:ext cx="417912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lnSpc>
                  <a:spcPct val="180000"/>
                </a:lnSpc>
                <a:defRPr/>
              </a:pPr>
              <a:r>
                <a:rPr lang="en-US" altLang="ko-KR" sz="2000" dirty="0">
                  <a:solidFill>
                    <a:schemeClr val="accent1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</a:rPr>
                <a:t>  </a:t>
              </a:r>
              <a:r>
                <a:rPr lang="en-US" altLang="ko-KR" sz="2000" dirty="0" smtClean="0">
                  <a:solidFill>
                    <a:schemeClr val="accent1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</a:rPr>
                <a:t>○ </a:t>
              </a:r>
              <a:r>
                <a:rPr lang="ko-KR" altLang="en-US" sz="2000" dirty="0" smtClean="0">
                  <a:solidFill>
                    <a:schemeClr val="accent1">
                      <a:lumMod val="75000"/>
                    </a:schemeClr>
                  </a:solidFill>
                  <a:latin typeface="HY견고딕" pitchFamily="18" charset="-127"/>
                  <a:ea typeface="HY견고딕" pitchFamily="18" charset="-127"/>
                </a:rPr>
                <a:t>유지관리상품 가격 구성</a:t>
              </a:r>
              <a:endParaRPr lang="en-US" altLang="ko-KR" sz="16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1621776" y="3429000"/>
              <a:ext cx="1551225" cy="1285884"/>
            </a:xfrm>
            <a:prstGeom prst="rect">
              <a:avLst/>
            </a:pr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표준점수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환산표</a:t>
              </a:r>
              <a:endParaRPr lang="ko-KR" altLang="en-US" dirty="0"/>
            </a:p>
          </p:txBody>
        </p:sp>
        <p:sp>
          <p:nvSpPr>
            <p:cNvPr id="18" name="타원 17"/>
            <p:cNvSpPr/>
            <p:nvPr/>
          </p:nvSpPr>
          <p:spPr>
            <a:xfrm>
              <a:off x="1539705" y="5214950"/>
              <a:ext cx="1714512" cy="857256"/>
            </a:xfrm>
            <a:prstGeom prst="ellipse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표준 점수</a:t>
              </a:r>
              <a:endParaRPr lang="ko-KR" altLang="en-US" dirty="0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5939955" y="3429000"/>
              <a:ext cx="1571636" cy="1285884"/>
            </a:xfrm>
            <a:prstGeom prst="rect">
              <a:avLst/>
            </a:prstGeom>
            <a:ln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등급별 </a:t>
              </a:r>
              <a:endParaRPr lang="en-US" altLang="ko-KR" dirty="0" smtClean="0"/>
            </a:p>
            <a:p>
              <a:pPr algn="ctr"/>
              <a:r>
                <a:rPr lang="ko-KR" altLang="en-US" dirty="0" err="1" smtClean="0"/>
                <a:t>요율</a:t>
              </a:r>
              <a:r>
                <a:rPr lang="ko-KR" altLang="en-US" dirty="0" smtClean="0"/>
                <a:t> </a:t>
              </a:r>
              <a:r>
                <a:rPr lang="ko-KR" altLang="en-US" dirty="0" err="1" smtClean="0"/>
                <a:t>적용표</a:t>
              </a:r>
              <a:endParaRPr lang="ko-KR" altLang="en-US" dirty="0"/>
            </a:p>
          </p:txBody>
        </p:sp>
        <p:sp>
          <p:nvSpPr>
            <p:cNvPr id="20" name="타원 19"/>
            <p:cNvSpPr/>
            <p:nvPr/>
          </p:nvSpPr>
          <p:spPr>
            <a:xfrm>
              <a:off x="5868517" y="5214950"/>
              <a:ext cx="1714512" cy="857256"/>
            </a:xfrm>
            <a:prstGeom prst="ellipse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상품가격</a:t>
              </a:r>
              <a:endParaRPr lang="ko-KR" altLang="en-US" dirty="0"/>
            </a:p>
          </p:txBody>
        </p:sp>
        <p:sp>
          <p:nvSpPr>
            <p:cNvPr id="21" name="타원 20"/>
            <p:cNvSpPr/>
            <p:nvPr/>
          </p:nvSpPr>
          <p:spPr>
            <a:xfrm>
              <a:off x="571472" y="2000240"/>
              <a:ext cx="1714512" cy="857256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smtClean="0"/>
                <a:t>서비스항목</a:t>
              </a:r>
              <a:endParaRPr lang="ko-KR" altLang="en-US" sz="1600" dirty="0"/>
            </a:p>
          </p:txBody>
        </p:sp>
        <p:sp>
          <p:nvSpPr>
            <p:cNvPr id="22" name="타원 21"/>
            <p:cNvSpPr/>
            <p:nvPr/>
          </p:nvSpPr>
          <p:spPr>
            <a:xfrm>
              <a:off x="2643174" y="2021506"/>
              <a:ext cx="1714512" cy="857256"/>
            </a:xfrm>
            <a:prstGeom prst="ellipse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dirty="0" smtClean="0"/>
                <a:t>지원수준</a:t>
              </a:r>
              <a:endParaRPr lang="ko-KR" altLang="en-US" sz="1600" dirty="0"/>
            </a:p>
          </p:txBody>
        </p:sp>
        <p:cxnSp>
          <p:nvCxnSpPr>
            <p:cNvPr id="23" name="직선 화살표 연결선 22"/>
            <p:cNvCxnSpPr>
              <a:stCxn id="21" idx="4"/>
              <a:endCxn id="16" idx="0"/>
            </p:cNvCxnSpPr>
            <p:nvPr/>
          </p:nvCxnSpPr>
          <p:spPr>
            <a:xfrm rot="16200000" flipH="1">
              <a:off x="1627306" y="2658917"/>
              <a:ext cx="571504" cy="96866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화살표 연결선 23"/>
            <p:cNvCxnSpPr>
              <a:stCxn id="22" idx="4"/>
              <a:endCxn id="16" idx="0"/>
            </p:cNvCxnSpPr>
            <p:nvPr/>
          </p:nvCxnSpPr>
          <p:spPr>
            <a:xfrm rot="5400000">
              <a:off x="2673791" y="2602361"/>
              <a:ext cx="550238" cy="1103041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화살표 연결선 25"/>
            <p:cNvCxnSpPr>
              <a:stCxn id="16" idx="2"/>
              <a:endCxn id="18" idx="0"/>
            </p:cNvCxnSpPr>
            <p:nvPr/>
          </p:nvCxnSpPr>
          <p:spPr>
            <a:xfrm rot="5400000">
              <a:off x="2147142" y="4964703"/>
              <a:ext cx="500066" cy="42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화살표 연결선 26"/>
            <p:cNvCxnSpPr>
              <a:stCxn id="19" idx="2"/>
              <a:endCxn id="20" idx="0"/>
            </p:cNvCxnSpPr>
            <p:nvPr/>
          </p:nvCxnSpPr>
          <p:spPr>
            <a:xfrm rot="5400000">
              <a:off x="6475740" y="4964917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타원 27"/>
            <p:cNvSpPr/>
            <p:nvPr/>
          </p:nvSpPr>
          <p:spPr>
            <a:xfrm>
              <a:off x="5857884" y="2018513"/>
              <a:ext cx="1714512" cy="857256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 smtClean="0"/>
                <a:t>유지관리</a:t>
              </a:r>
              <a:endParaRPr lang="en-US" altLang="ko-KR" dirty="0" smtClean="0"/>
            </a:p>
            <a:p>
              <a:pPr algn="ctr"/>
              <a:r>
                <a:rPr lang="ko-KR" altLang="en-US" dirty="0" smtClean="0"/>
                <a:t>등급</a:t>
              </a:r>
              <a:endParaRPr lang="ko-KR" altLang="en-US" dirty="0"/>
            </a:p>
          </p:txBody>
        </p:sp>
        <p:cxnSp>
          <p:nvCxnSpPr>
            <p:cNvPr id="29" name="꺾인 연결선 28"/>
            <p:cNvCxnSpPr>
              <a:stCxn id="18" idx="6"/>
              <a:endCxn id="28" idx="2"/>
            </p:cNvCxnSpPr>
            <p:nvPr/>
          </p:nvCxnSpPr>
          <p:spPr>
            <a:xfrm flipV="1">
              <a:off x="3254217" y="2447141"/>
              <a:ext cx="2603667" cy="3196437"/>
            </a:xfrm>
            <a:prstGeom prst="bentConnector3">
              <a:avLst>
                <a:gd name="adj1" fmla="val 50000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화살표 연결선 29"/>
            <p:cNvCxnSpPr>
              <a:stCxn id="28" idx="4"/>
              <a:endCxn id="19" idx="0"/>
            </p:cNvCxnSpPr>
            <p:nvPr/>
          </p:nvCxnSpPr>
          <p:spPr>
            <a:xfrm rot="16200000" flipH="1">
              <a:off x="6443841" y="3147067"/>
              <a:ext cx="553231" cy="1063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2697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479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5. </a:t>
            </a:r>
            <a:r>
              <a:rPr lang="ko-KR" altLang="en-US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서비스상품 가격결정방식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유지관리상품 </a:t>
            </a:r>
            <a:r>
              <a:rPr lang="ko-KR" altLang="en-US" sz="20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요율적용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방식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214282" y="1507497"/>
            <a:ext cx="83582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80000"/>
              </a:lnSpc>
              <a:defRPr/>
            </a:pPr>
            <a:r>
              <a:rPr lang="en-US" altLang="ko-KR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표준점수 환산표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32" name="표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747383"/>
              </p:ext>
            </p:extLst>
          </p:nvPr>
        </p:nvGraphicFramePr>
        <p:xfrm>
          <a:off x="857224" y="2766081"/>
          <a:ext cx="7358114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7278"/>
                <a:gridCol w="2013184"/>
                <a:gridCol w="3857652"/>
              </a:tblGrid>
              <a:tr h="37084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기술지원</a:t>
                      </a:r>
                      <a:endParaRPr lang="ko-KR" alt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장애복구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장애 발생 후 복구시간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정기점검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장애 사전예방 지원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일상지원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장애 접수</a:t>
                      </a:r>
                      <a:r>
                        <a:rPr lang="en-US" altLang="ko-KR" sz="1600" dirty="0" smtClean="0"/>
                        <a:t>, </a:t>
                      </a:r>
                      <a:r>
                        <a:rPr lang="ko-KR" altLang="en-US" sz="1600" dirty="0" smtClean="0"/>
                        <a:t>질의 응답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이전설치지원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시스템 환경 변화에 따른 이전 설치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3" name="표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721185"/>
              </p:ext>
            </p:extLst>
          </p:nvPr>
        </p:nvGraphicFramePr>
        <p:xfrm>
          <a:off x="857224" y="4552031"/>
          <a:ext cx="7358114" cy="949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7278"/>
                <a:gridCol w="2013184"/>
                <a:gridCol w="3857652"/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제품지원</a:t>
                      </a:r>
                      <a:endParaRPr lang="ko-KR" alt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업데이트 및 패치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기능 보완 및 버그 수정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마이너 업그레이드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새로운 기능 추가 및 성능 향상</a:t>
                      </a:r>
                      <a:endParaRPr lang="en-US" altLang="ko-KR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(2.0→2.1, </a:t>
                      </a: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버전의 소수점 변화</a:t>
                      </a: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4" name="표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627024"/>
              </p:ext>
            </p:extLst>
          </p:nvPr>
        </p:nvGraphicFramePr>
        <p:xfrm>
          <a:off x="857224" y="5766477"/>
          <a:ext cx="7358114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7278"/>
                <a:gridCol w="2013184"/>
                <a:gridCol w="3857652"/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1" dirty="0" smtClean="0"/>
                        <a:t>교육지원</a:t>
                      </a:r>
                      <a:endParaRPr lang="ko-KR" altLang="en-US" sz="1600" b="1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운영자 교육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제품 운영을 위한 운영자 교육 지원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dirty="0" smtClean="0"/>
                        <a:t>사용자 교육</a:t>
                      </a:r>
                      <a:endParaRPr lang="ko-KR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제품 사용을 위한 사용자 교육 지원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" name="직사각형 34"/>
          <p:cNvSpPr/>
          <p:nvPr/>
        </p:nvSpPr>
        <p:spPr>
          <a:xfrm>
            <a:off x="857224" y="2221877"/>
            <a:ext cx="1428760" cy="35719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mtClean="0"/>
              <a:t>지원분야</a:t>
            </a:r>
            <a:endParaRPr lang="ko-KR" altLang="en-US" dirty="0"/>
          </a:p>
        </p:txBody>
      </p:sp>
      <p:sp>
        <p:nvSpPr>
          <p:cNvPr id="36" name="직사각형 35"/>
          <p:cNvSpPr/>
          <p:nvPr/>
        </p:nvSpPr>
        <p:spPr>
          <a:xfrm>
            <a:off x="2428860" y="2221877"/>
            <a:ext cx="1857388" cy="35719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서비스항목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1429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479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5. </a:t>
            </a:r>
            <a:r>
              <a:rPr lang="ko-KR" altLang="en-US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서비스상품 가격결정방식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유지관리상품 </a:t>
            </a:r>
            <a:r>
              <a:rPr lang="ko-KR" altLang="en-US" sz="20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요율적용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방식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214282" y="1507497"/>
            <a:ext cx="83582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80000"/>
              </a:lnSpc>
              <a:defRPr/>
            </a:pPr>
            <a:r>
              <a:rPr lang="en-US" altLang="ko-KR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표준점수 환산표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554381" y="2912811"/>
            <a:ext cx="2214578" cy="35719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기술지원</a:t>
            </a:r>
            <a:r>
              <a:rPr lang="en-US" altLang="ko-KR" dirty="0" smtClean="0"/>
              <a:t>(60)</a:t>
            </a:r>
            <a:endParaRPr lang="ko-KR" altLang="en-US" dirty="0"/>
          </a:p>
        </p:txBody>
      </p:sp>
      <p:sp>
        <p:nvSpPr>
          <p:cNvPr id="16" name="직사각형 15"/>
          <p:cNvSpPr/>
          <p:nvPr/>
        </p:nvSpPr>
        <p:spPr>
          <a:xfrm>
            <a:off x="4126149" y="2912811"/>
            <a:ext cx="2214578" cy="35719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제품지원</a:t>
            </a:r>
            <a:r>
              <a:rPr lang="en-US" altLang="ko-KR" dirty="0" smtClean="0"/>
              <a:t>(30)</a:t>
            </a:r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6697917" y="2912811"/>
            <a:ext cx="2143140" cy="35719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교육지원</a:t>
            </a:r>
            <a:r>
              <a:rPr lang="en-US" altLang="ko-KR" dirty="0" smtClean="0"/>
              <a:t>(10)</a:t>
            </a:r>
            <a:endParaRPr lang="ko-KR" altLang="en-US" dirty="0"/>
          </a:p>
        </p:txBody>
      </p:sp>
      <p:sp>
        <p:nvSpPr>
          <p:cNvPr id="18" name="직사각형 17"/>
          <p:cNvSpPr/>
          <p:nvPr/>
        </p:nvSpPr>
        <p:spPr>
          <a:xfrm>
            <a:off x="1697257" y="3627191"/>
            <a:ext cx="2000264" cy="35719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장애복구</a:t>
            </a:r>
            <a:r>
              <a:rPr lang="en-US" altLang="ko-KR" dirty="0" smtClean="0">
                <a:solidFill>
                  <a:srgbClr val="2D1FE1"/>
                </a:solidFill>
              </a:rPr>
              <a:t>[25]</a:t>
            </a:r>
            <a:endParaRPr lang="ko-KR" altLang="en-US" dirty="0">
              <a:solidFill>
                <a:srgbClr val="2D1FE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697257" y="4270133"/>
            <a:ext cx="2000264" cy="35719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정기점검</a:t>
            </a:r>
            <a:r>
              <a:rPr lang="en-US" altLang="ko-KR" dirty="0" smtClean="0">
                <a:solidFill>
                  <a:srgbClr val="2D1FE1"/>
                </a:solidFill>
              </a:rPr>
              <a:t>[25]</a:t>
            </a:r>
            <a:endParaRPr lang="ko-KR" altLang="en-US" dirty="0">
              <a:solidFill>
                <a:srgbClr val="2D1FE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697257" y="4984513"/>
            <a:ext cx="2000264" cy="35719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일상지원</a:t>
            </a:r>
            <a:r>
              <a:rPr lang="en-US" altLang="ko-KR" dirty="0" smtClean="0">
                <a:solidFill>
                  <a:srgbClr val="2D1FE1"/>
                </a:solidFill>
              </a:rPr>
              <a:t>[5]</a:t>
            </a:r>
            <a:endParaRPr lang="ko-KR" altLang="en-US" dirty="0">
              <a:solidFill>
                <a:srgbClr val="2D1FE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697257" y="5627455"/>
            <a:ext cx="2000264" cy="35719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이전설치</a:t>
            </a:r>
            <a:r>
              <a:rPr lang="en-US" altLang="ko-KR" dirty="0" smtClean="0">
                <a:solidFill>
                  <a:srgbClr val="2D1FE1"/>
                </a:solidFill>
              </a:rPr>
              <a:t>[5]</a:t>
            </a:r>
            <a:endParaRPr lang="ko-KR" altLang="en-US" dirty="0">
              <a:solidFill>
                <a:srgbClr val="2D1FE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269025" y="3698629"/>
            <a:ext cx="2071702" cy="35719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업데이트 및 패치</a:t>
            </a:r>
            <a:r>
              <a:rPr lang="en-US" altLang="ko-KR" dirty="0" smtClean="0">
                <a:solidFill>
                  <a:srgbClr val="2D1FE1"/>
                </a:solidFill>
              </a:rPr>
              <a:t>[15]</a:t>
            </a:r>
            <a:endParaRPr lang="ko-KR" altLang="en-US" dirty="0">
              <a:solidFill>
                <a:srgbClr val="2D1FE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4269025" y="4341571"/>
            <a:ext cx="2071702" cy="35719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마이너업그레이드</a:t>
            </a:r>
            <a:r>
              <a:rPr lang="en-US" altLang="ko-KR" dirty="0" smtClean="0">
                <a:solidFill>
                  <a:srgbClr val="2D1FE1"/>
                </a:solidFill>
              </a:rPr>
              <a:t>[15]</a:t>
            </a:r>
            <a:endParaRPr lang="ko-KR" altLang="en-US" dirty="0">
              <a:solidFill>
                <a:srgbClr val="2D1FE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769355" y="3698629"/>
            <a:ext cx="2071702" cy="35719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운영자교육</a:t>
            </a:r>
            <a:r>
              <a:rPr lang="en-US" altLang="ko-KR" dirty="0" smtClean="0">
                <a:solidFill>
                  <a:srgbClr val="2D1FE1"/>
                </a:solidFill>
              </a:rPr>
              <a:t>[5]</a:t>
            </a:r>
            <a:endParaRPr lang="ko-KR" altLang="en-US" dirty="0">
              <a:solidFill>
                <a:srgbClr val="2D1FE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769355" y="4341571"/>
            <a:ext cx="2071702" cy="35719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사용자교육</a:t>
            </a:r>
            <a:r>
              <a:rPr lang="en-US" altLang="ko-KR" dirty="0" smtClean="0">
                <a:solidFill>
                  <a:srgbClr val="2D1FE1"/>
                </a:solidFill>
              </a:rPr>
              <a:t>[5]</a:t>
            </a:r>
          </a:p>
        </p:txBody>
      </p:sp>
      <p:sp>
        <p:nvSpPr>
          <p:cNvPr id="27" name="아래쪽 화살표 26"/>
          <p:cNvSpPr/>
          <p:nvPr/>
        </p:nvSpPr>
        <p:spPr>
          <a:xfrm>
            <a:off x="625687" y="3627191"/>
            <a:ext cx="928694" cy="2857520"/>
          </a:xfrm>
          <a:prstGeom prst="downArrow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지원</a:t>
            </a:r>
            <a:endParaRPr lang="en-US" altLang="ko-KR" sz="1600" dirty="0" smtClean="0"/>
          </a:p>
          <a:p>
            <a:pPr algn="ctr"/>
            <a:r>
              <a:rPr lang="ko-KR" altLang="en-US" sz="1600" dirty="0" smtClean="0"/>
              <a:t>항목간</a:t>
            </a:r>
            <a:r>
              <a:rPr lang="en-US" altLang="ko-KR" sz="1600" dirty="0" smtClean="0"/>
              <a:t/>
            </a:r>
            <a:br>
              <a:rPr lang="en-US" altLang="ko-KR" sz="1600" dirty="0" smtClean="0"/>
            </a:br>
            <a:r>
              <a:rPr lang="en-US" altLang="ko-KR" sz="1600" dirty="0" smtClean="0"/>
              <a:t/>
            </a:r>
            <a:br>
              <a:rPr lang="en-US" altLang="ko-KR" sz="1600" dirty="0" smtClean="0"/>
            </a:br>
            <a:r>
              <a:rPr lang="ko-KR" altLang="en-US" sz="1600" dirty="0" smtClean="0"/>
              <a:t>가 중치</a:t>
            </a:r>
            <a:endParaRPr lang="ko-KR" altLang="en-US" sz="1600" dirty="0"/>
          </a:p>
        </p:txBody>
      </p:sp>
      <p:sp>
        <p:nvSpPr>
          <p:cNvPr id="28" name="오른쪽 화살표 27"/>
          <p:cNvSpPr/>
          <p:nvPr/>
        </p:nvSpPr>
        <p:spPr>
          <a:xfrm>
            <a:off x="1554381" y="2055555"/>
            <a:ext cx="7143800" cy="714380"/>
          </a:xfrm>
          <a:prstGeom prst="rightArrow">
            <a:avLst/>
          </a:prstGeom>
          <a:gradFill flip="none" rotWithShape="1">
            <a:path path="shape">
              <a:fillToRect l="50000" t="50000" r="50000" b="50000"/>
            </a:path>
            <a:tileRect/>
          </a:gra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지원분야별 가중치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76534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479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5. </a:t>
            </a:r>
            <a:r>
              <a:rPr lang="ko-KR" altLang="en-US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서비스상품 가격결정방식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유지관리상품 </a:t>
            </a:r>
            <a:r>
              <a:rPr lang="ko-KR" altLang="en-US" sz="20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요율적용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방식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214282" y="1507497"/>
            <a:ext cx="83582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80000"/>
              </a:lnSpc>
              <a:defRPr/>
            </a:pPr>
            <a:r>
              <a:rPr lang="en-US" altLang="ko-KR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표준점수 환산표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3098177" y="2840273"/>
            <a:ext cx="1328747" cy="35719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A(100%)</a:t>
            </a:r>
            <a:endParaRPr lang="ko-KR" altLang="en-US" dirty="0"/>
          </a:p>
        </p:txBody>
      </p:sp>
      <p:sp>
        <p:nvSpPr>
          <p:cNvPr id="30" name="직사각형 29"/>
          <p:cNvSpPr/>
          <p:nvPr/>
        </p:nvSpPr>
        <p:spPr>
          <a:xfrm>
            <a:off x="4784114" y="2840273"/>
            <a:ext cx="1328747" cy="35719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B(80%)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6498626" y="2840273"/>
            <a:ext cx="1285884" cy="35719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C(60%)</a:t>
            </a:r>
            <a:endParaRPr lang="ko-KR" altLang="en-US" dirty="0"/>
          </a:p>
        </p:txBody>
      </p:sp>
      <p:sp>
        <p:nvSpPr>
          <p:cNvPr id="33" name="오른쪽 화살표 32"/>
          <p:cNvSpPr/>
          <p:nvPr/>
        </p:nvSpPr>
        <p:spPr>
          <a:xfrm>
            <a:off x="3069602" y="2054455"/>
            <a:ext cx="4857784" cy="714380"/>
          </a:xfrm>
          <a:prstGeom prst="rightArrow">
            <a:avLst/>
          </a:prstGeom>
          <a:gradFill flip="none" rotWithShape="1">
            <a:path path="shape">
              <a:fillToRect l="50000" t="50000" r="50000" b="50000"/>
            </a:path>
            <a:tileRect/>
          </a:gra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지원수준별 가중치</a:t>
            </a:r>
            <a:endParaRPr lang="ko-KR" altLang="en-US" sz="1600" dirty="0"/>
          </a:p>
        </p:txBody>
      </p:sp>
      <p:sp>
        <p:nvSpPr>
          <p:cNvPr id="34" name="직사각형 33"/>
          <p:cNvSpPr/>
          <p:nvPr/>
        </p:nvSpPr>
        <p:spPr>
          <a:xfrm>
            <a:off x="783586" y="3554653"/>
            <a:ext cx="2000264" cy="35719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장애복구</a:t>
            </a:r>
            <a:r>
              <a:rPr lang="en-US" altLang="ko-KR" dirty="0" smtClean="0">
                <a:solidFill>
                  <a:srgbClr val="2D1FE1"/>
                </a:solidFill>
              </a:rPr>
              <a:t>[25]</a:t>
            </a:r>
            <a:endParaRPr lang="ko-KR" altLang="en-US" dirty="0">
              <a:solidFill>
                <a:srgbClr val="2D1FE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783586" y="6054983"/>
            <a:ext cx="7143800" cy="35719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환산점수 </a:t>
            </a:r>
            <a:r>
              <a:rPr lang="en-US" altLang="ko-KR" dirty="0" smtClean="0"/>
              <a:t>= </a:t>
            </a:r>
            <a:r>
              <a:rPr lang="ko-KR" altLang="en-US" dirty="0" smtClean="0"/>
              <a:t>서비스항목별 지원수준 점수의 합산</a:t>
            </a:r>
            <a:endParaRPr lang="ko-KR" altLang="en-US" dirty="0">
              <a:solidFill>
                <a:srgbClr val="2D1FE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783586" y="4911975"/>
            <a:ext cx="2000264" cy="35719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사용자교육</a:t>
            </a:r>
            <a:r>
              <a:rPr lang="en-US" altLang="ko-KR" dirty="0" smtClean="0">
                <a:solidFill>
                  <a:srgbClr val="2D1FE1"/>
                </a:solidFill>
              </a:rPr>
              <a:t>[5]</a:t>
            </a:r>
            <a:endParaRPr lang="ko-KR" altLang="en-US" dirty="0">
              <a:solidFill>
                <a:srgbClr val="2D1FE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497966" y="4433806"/>
            <a:ext cx="461665" cy="2638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ko-KR" dirty="0" smtClean="0"/>
              <a:t>…</a:t>
            </a:r>
            <a:endParaRPr lang="ko-KR" altLang="en-US" dirty="0"/>
          </a:p>
        </p:txBody>
      </p:sp>
      <p:cxnSp>
        <p:nvCxnSpPr>
          <p:cNvPr id="38" name="직선 연결선 37"/>
          <p:cNvCxnSpPr/>
          <p:nvPr/>
        </p:nvCxnSpPr>
        <p:spPr>
          <a:xfrm>
            <a:off x="426396" y="5840669"/>
            <a:ext cx="82153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타원 38"/>
          <p:cNvSpPr/>
          <p:nvPr/>
        </p:nvSpPr>
        <p:spPr>
          <a:xfrm>
            <a:off x="3426792" y="3411777"/>
            <a:ext cx="785818" cy="642942"/>
          </a:xfrm>
          <a:prstGeom prst="ellipse">
            <a:avLst/>
          </a:prstGeom>
          <a:gradFill flip="none" rotWithShape="1">
            <a:gsLst>
              <a:gs pos="80000">
                <a:srgbClr val="2D1FE1"/>
              </a:gs>
              <a:gs pos="0">
                <a:schemeClr val="bg1">
                  <a:alpha val="1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25</a:t>
            </a:r>
            <a:endParaRPr lang="ko-KR" altLang="en-US" dirty="0"/>
          </a:p>
        </p:txBody>
      </p:sp>
      <p:sp>
        <p:nvSpPr>
          <p:cNvPr id="40" name="타원 39"/>
          <p:cNvSpPr/>
          <p:nvPr/>
        </p:nvSpPr>
        <p:spPr>
          <a:xfrm>
            <a:off x="5069866" y="3411777"/>
            <a:ext cx="785818" cy="642942"/>
          </a:xfrm>
          <a:prstGeom prst="ellipse">
            <a:avLst/>
          </a:prstGeom>
          <a:gradFill flip="none" rotWithShape="1">
            <a:gsLst>
              <a:gs pos="80000">
                <a:srgbClr val="2D1FE1"/>
              </a:gs>
              <a:gs pos="0">
                <a:schemeClr val="bg1">
                  <a:alpha val="1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20</a:t>
            </a:r>
            <a:endParaRPr lang="ko-KR" altLang="en-US" dirty="0"/>
          </a:p>
        </p:txBody>
      </p:sp>
      <p:sp>
        <p:nvSpPr>
          <p:cNvPr id="41" name="타원 40"/>
          <p:cNvSpPr/>
          <p:nvPr/>
        </p:nvSpPr>
        <p:spPr>
          <a:xfrm>
            <a:off x="6784378" y="3411777"/>
            <a:ext cx="785818" cy="642942"/>
          </a:xfrm>
          <a:prstGeom prst="ellipse">
            <a:avLst/>
          </a:prstGeom>
          <a:gradFill flip="none" rotWithShape="1">
            <a:gsLst>
              <a:gs pos="80000">
                <a:srgbClr val="2D1FE1"/>
              </a:gs>
              <a:gs pos="0">
                <a:schemeClr val="bg1">
                  <a:alpha val="1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15</a:t>
            </a:r>
            <a:endParaRPr lang="ko-KR" altLang="en-US" dirty="0"/>
          </a:p>
        </p:txBody>
      </p:sp>
      <p:sp>
        <p:nvSpPr>
          <p:cNvPr id="42" name="타원 41"/>
          <p:cNvSpPr/>
          <p:nvPr/>
        </p:nvSpPr>
        <p:spPr>
          <a:xfrm>
            <a:off x="3426792" y="4769099"/>
            <a:ext cx="785818" cy="642942"/>
          </a:xfrm>
          <a:prstGeom prst="ellipse">
            <a:avLst/>
          </a:prstGeom>
          <a:gradFill flip="none" rotWithShape="1">
            <a:gsLst>
              <a:gs pos="80000">
                <a:srgbClr val="2D1FE1"/>
              </a:gs>
              <a:gs pos="0">
                <a:schemeClr val="bg1">
                  <a:alpha val="1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5</a:t>
            </a:r>
            <a:endParaRPr lang="ko-KR" altLang="en-US" dirty="0"/>
          </a:p>
        </p:txBody>
      </p:sp>
      <p:sp>
        <p:nvSpPr>
          <p:cNvPr id="43" name="타원 42"/>
          <p:cNvSpPr/>
          <p:nvPr/>
        </p:nvSpPr>
        <p:spPr>
          <a:xfrm>
            <a:off x="5069866" y="4769099"/>
            <a:ext cx="785818" cy="642942"/>
          </a:xfrm>
          <a:prstGeom prst="ellipse">
            <a:avLst/>
          </a:prstGeom>
          <a:gradFill flip="none" rotWithShape="1">
            <a:gsLst>
              <a:gs pos="80000">
                <a:srgbClr val="2D1FE1"/>
              </a:gs>
              <a:gs pos="0">
                <a:schemeClr val="bg1">
                  <a:alpha val="1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4</a:t>
            </a:r>
            <a:endParaRPr lang="ko-KR" altLang="en-US" dirty="0"/>
          </a:p>
        </p:txBody>
      </p:sp>
      <p:sp>
        <p:nvSpPr>
          <p:cNvPr id="44" name="타원 43"/>
          <p:cNvSpPr/>
          <p:nvPr/>
        </p:nvSpPr>
        <p:spPr>
          <a:xfrm>
            <a:off x="6784378" y="4769099"/>
            <a:ext cx="785818" cy="642942"/>
          </a:xfrm>
          <a:prstGeom prst="ellipse">
            <a:avLst/>
          </a:prstGeom>
          <a:gradFill flip="none" rotWithShape="1">
            <a:gsLst>
              <a:gs pos="80000">
                <a:srgbClr val="2D1FE1"/>
              </a:gs>
              <a:gs pos="0">
                <a:schemeClr val="bg1">
                  <a:alpha val="1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3</a:t>
            </a:r>
            <a:endParaRPr lang="ko-KR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679507" y="4433806"/>
            <a:ext cx="461665" cy="2638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ko-KR" dirty="0" smtClean="0"/>
              <a:t>…</a:t>
            </a:r>
            <a:endParaRPr lang="ko-KR" alt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5322581" y="4411909"/>
            <a:ext cx="461665" cy="2638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ko-KR" dirty="0" smtClean="0"/>
              <a:t>…</a:t>
            </a:r>
            <a:endParaRPr lang="ko-KR" alt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7037093" y="4411909"/>
            <a:ext cx="461665" cy="2638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ko-KR" dirty="0" smtClean="0"/>
              <a:t>…</a:t>
            </a:r>
            <a:endParaRPr lang="ko-KR" alt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3325340" y="4104132"/>
            <a:ext cx="1002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2</a:t>
            </a:r>
            <a:r>
              <a:rPr lang="ko-KR" altLang="en-US" sz="1400" dirty="0" err="1" smtClean="0"/>
              <a:t>시간이내</a:t>
            </a:r>
            <a:endParaRPr lang="ko-KR" altLang="en-US" sz="1400" dirty="0"/>
          </a:p>
        </p:txBody>
      </p:sp>
      <p:sp>
        <p:nvSpPr>
          <p:cNvPr id="49" name="TextBox 48"/>
          <p:cNvSpPr txBox="1"/>
          <p:nvPr/>
        </p:nvSpPr>
        <p:spPr>
          <a:xfrm>
            <a:off x="4968414" y="4104132"/>
            <a:ext cx="10021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4</a:t>
            </a:r>
            <a:r>
              <a:rPr lang="ko-KR" altLang="en-US" sz="1400" dirty="0" err="1" smtClean="0"/>
              <a:t>시간이내</a:t>
            </a:r>
            <a:endParaRPr lang="ko-KR" altLang="en-US" sz="1400" dirty="0"/>
          </a:p>
        </p:txBody>
      </p:sp>
      <p:sp>
        <p:nvSpPr>
          <p:cNvPr id="50" name="TextBox 49"/>
          <p:cNvSpPr txBox="1"/>
          <p:nvPr/>
        </p:nvSpPr>
        <p:spPr>
          <a:xfrm>
            <a:off x="6611488" y="4104132"/>
            <a:ext cx="1101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12</a:t>
            </a:r>
            <a:r>
              <a:rPr lang="ko-KR" altLang="en-US" sz="1400" dirty="0" err="1" smtClean="0"/>
              <a:t>시간이내</a:t>
            </a:r>
            <a:endParaRPr lang="ko-KR" altLang="en-US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3283916" y="546145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교육센터운영</a:t>
            </a:r>
            <a:endParaRPr lang="ko-KR" altLang="en-US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5069866" y="5461454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방문 </a:t>
            </a:r>
            <a:r>
              <a:rPr lang="en-US" altLang="ko-KR" sz="1400" dirty="0" smtClean="0"/>
              <a:t>2</a:t>
            </a:r>
            <a:r>
              <a:rPr lang="ko-KR" altLang="en-US" sz="1400" dirty="0" smtClean="0"/>
              <a:t>회</a:t>
            </a:r>
            <a:endParaRPr lang="ko-KR" altLang="en-US" sz="1400" dirty="0"/>
          </a:p>
        </p:txBody>
      </p:sp>
      <p:sp>
        <p:nvSpPr>
          <p:cNvPr id="53" name="TextBox 52"/>
          <p:cNvSpPr txBox="1"/>
          <p:nvPr/>
        </p:nvSpPr>
        <p:spPr>
          <a:xfrm>
            <a:off x="6712940" y="5461454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/>
              <a:t>방문 </a:t>
            </a:r>
            <a:r>
              <a:rPr lang="en-US" altLang="ko-KR" sz="1400" dirty="0" smtClean="0"/>
              <a:t>1</a:t>
            </a:r>
            <a:r>
              <a:rPr lang="ko-KR" altLang="en-US" sz="1400" dirty="0" smtClean="0"/>
              <a:t>회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3770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479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5. </a:t>
            </a:r>
            <a:r>
              <a:rPr lang="ko-KR" altLang="en-US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서비스상품 가격결정방식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유지관리상품 </a:t>
            </a:r>
            <a:r>
              <a:rPr lang="ko-KR" altLang="en-US" sz="20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요율적용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방식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214282" y="1507497"/>
            <a:ext cx="83582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80000"/>
              </a:lnSpc>
              <a:defRPr/>
            </a:pPr>
            <a:r>
              <a:rPr lang="en-US" altLang="ko-KR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표준점수 환산표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pic>
        <p:nvPicPr>
          <p:cNvPr id="54" name="_x102349368" descr="EMB00000f10adb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153828"/>
            <a:ext cx="7630284" cy="44161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5077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479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5. </a:t>
            </a:r>
            <a:r>
              <a:rPr lang="ko-KR" altLang="en-US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서비스상품 가격결정방식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유지관리상품 </a:t>
            </a:r>
            <a:r>
              <a:rPr lang="ko-KR" altLang="en-US" sz="20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요율적용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방식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214282" y="1507497"/>
            <a:ext cx="83582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80000"/>
              </a:lnSpc>
              <a:defRPr/>
            </a:pPr>
            <a:r>
              <a:rPr lang="en-US" altLang="ko-KR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등급별 </a:t>
            </a:r>
            <a:r>
              <a:rPr lang="ko-KR" altLang="en-US" sz="2000" dirty="0" err="1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요율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ko-KR" altLang="en-US" sz="2000" dirty="0" err="1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적용표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(20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년 평균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15%)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88296"/>
              </p:ext>
            </p:extLst>
          </p:nvPr>
        </p:nvGraphicFramePr>
        <p:xfrm>
          <a:off x="819835" y="5133779"/>
          <a:ext cx="7500990" cy="752467"/>
        </p:xfrm>
        <a:graphic>
          <a:graphicData uri="http://schemas.openxmlformats.org/drawingml/2006/table">
            <a:tbl>
              <a:tblPr/>
              <a:tblGrid>
                <a:gridCol w="7500990"/>
              </a:tblGrid>
              <a:tr h="7524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b="1" dirty="0">
                          <a:solidFill>
                            <a:srgbClr val="000000"/>
                          </a:solidFill>
                          <a:latin typeface="휴먼고딕"/>
                        </a:rPr>
                        <a:t>유지관리상품 가격 </a:t>
                      </a:r>
                      <a:r>
                        <a:rPr lang="en-US" altLang="ko-KR" sz="1800" b="1" dirty="0">
                          <a:solidFill>
                            <a:srgbClr val="000000"/>
                          </a:solidFill>
                          <a:latin typeface="휴먼고딕"/>
                        </a:rPr>
                        <a:t>= </a:t>
                      </a:r>
                      <a:r>
                        <a:rPr lang="ko-KR" altLang="en-US" sz="1800" b="1" dirty="0">
                          <a:solidFill>
                            <a:srgbClr val="000000"/>
                          </a:solidFill>
                          <a:latin typeface="휴먼고딕"/>
                        </a:rPr>
                        <a:t>기본상품 가격 </a:t>
                      </a:r>
                      <a:r>
                        <a:rPr lang="en-US" altLang="ko-KR" sz="1800" b="1" dirty="0">
                          <a:solidFill>
                            <a:srgbClr val="000000"/>
                          </a:solidFill>
                          <a:latin typeface="휴먼고딕"/>
                        </a:rPr>
                        <a:t>ⅹ </a:t>
                      </a:r>
                      <a:r>
                        <a:rPr lang="ko-KR" altLang="en-US" sz="1800" b="1" dirty="0">
                          <a:solidFill>
                            <a:srgbClr val="000000"/>
                          </a:solidFill>
                          <a:latin typeface="휴먼고딕"/>
                        </a:rPr>
                        <a:t>적용 </a:t>
                      </a:r>
                      <a:r>
                        <a:rPr lang="ko-KR" altLang="en-US" sz="1800" b="1" dirty="0" err="1">
                          <a:solidFill>
                            <a:srgbClr val="000000"/>
                          </a:solidFill>
                          <a:latin typeface="휴먼고딕"/>
                        </a:rPr>
                        <a:t>유지관리요율</a:t>
                      </a:r>
                      <a:endParaRPr lang="ko-KR" altLang="en-US" sz="1800" b="1" dirty="0">
                        <a:solidFill>
                          <a:srgbClr val="000000"/>
                        </a:solidFill>
                        <a:latin typeface="한컴바탕"/>
                      </a:endParaRPr>
                    </a:p>
                  </a:txBody>
                  <a:tcPr marL="91438" marR="91438" marT="45719" marB="45719" anchor="ctr">
                    <a:lnL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59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429330" y="4563791"/>
            <a:ext cx="3108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○ </a:t>
            </a:r>
            <a:r>
              <a:rPr lang="ko-KR" altLang="en-US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유지관리 상품 가격 결정</a:t>
            </a:r>
            <a:endParaRPr lang="ko-KR" alt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898" y="2397475"/>
            <a:ext cx="7776864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401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44791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5. </a:t>
            </a:r>
            <a:r>
              <a:rPr lang="ko-KR" altLang="en-US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서비스상품 가격결정방식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ko-KR" altLang="en-US" sz="20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커스터마이징상품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61174" y="1495774"/>
            <a:ext cx="83582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80000"/>
              </a:lnSpc>
              <a:defRPr/>
            </a:pPr>
            <a:r>
              <a:rPr lang="en-US" altLang="ko-KR" sz="2000" dirty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 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○ 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한국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SW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산업협회 공표 </a:t>
            </a:r>
            <a:r>
              <a:rPr lang="en-US" altLang="ko-KR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SW</a:t>
            </a:r>
            <a:r>
              <a:rPr lang="ko-KR" altLang="en-US" sz="2000" dirty="0" smtClean="0">
                <a:solidFill>
                  <a:schemeClr val="accent1">
                    <a:lumMod val="75000"/>
                  </a:schemeClr>
                </a:solidFill>
                <a:latin typeface="HY견고딕" pitchFamily="18" charset="-127"/>
                <a:ea typeface="HY견고딕" pitchFamily="18" charset="-127"/>
              </a:rPr>
              <a:t>기술자 평균임금 공표 적용</a:t>
            </a:r>
            <a:endParaRPr lang="en-US" altLang="ko-KR" sz="1600" dirty="0" smtClean="0">
              <a:solidFill>
                <a:schemeClr val="accent1">
                  <a:lumMod val="7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904116" y="2853096"/>
            <a:ext cx="1551225" cy="500066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응용</a:t>
            </a:r>
            <a:r>
              <a:rPr lang="en-US" altLang="ko-KR" dirty="0" smtClean="0"/>
              <a:t>SW</a:t>
            </a:r>
          </a:p>
          <a:p>
            <a:pPr algn="ctr"/>
            <a:r>
              <a:rPr lang="ko-KR" altLang="en-US" dirty="0" smtClean="0"/>
              <a:t>개발자</a:t>
            </a:r>
            <a:endParaRPr lang="ko-KR" altLang="en-US" dirty="0"/>
          </a:p>
        </p:txBody>
      </p:sp>
      <p:sp>
        <p:nvSpPr>
          <p:cNvPr id="16" name="타원 15"/>
          <p:cNvSpPr/>
          <p:nvPr/>
        </p:nvSpPr>
        <p:spPr>
          <a:xfrm>
            <a:off x="2674676" y="2846256"/>
            <a:ext cx="1714512" cy="50006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323,174</a:t>
            </a:r>
            <a:endParaRPr lang="ko-KR" altLang="en-US" dirty="0"/>
          </a:p>
        </p:txBody>
      </p:sp>
      <p:sp>
        <p:nvSpPr>
          <p:cNvPr id="17" name="직사각형 16"/>
          <p:cNvSpPr/>
          <p:nvPr/>
        </p:nvSpPr>
        <p:spPr>
          <a:xfrm>
            <a:off x="5986847" y="2710220"/>
            <a:ext cx="1571636" cy="1285884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rgbClr val="2D1FE1"/>
                </a:solidFill>
                <a:latin typeface="HY강B" pitchFamily="18" charset="-127"/>
                <a:ea typeface="HY강B" pitchFamily="18" charset="-127"/>
              </a:rPr>
              <a:t>1</a:t>
            </a:r>
            <a:r>
              <a:rPr lang="en-US" altLang="ko-KR" sz="2800" b="1" dirty="0" smtClean="0">
                <a:solidFill>
                  <a:srgbClr val="2D1FE1"/>
                </a:solidFill>
              </a:rPr>
              <a:t> M/d</a:t>
            </a:r>
          </a:p>
          <a:p>
            <a:pPr algn="ctr"/>
            <a:r>
              <a:rPr lang="en-US" altLang="ko-KR" dirty="0" smtClean="0"/>
              <a:t>(1</a:t>
            </a:r>
            <a:r>
              <a:rPr lang="ko-KR" altLang="en-US" dirty="0" smtClean="0"/>
              <a:t>인</a:t>
            </a:r>
            <a:r>
              <a:rPr lang="en-US" altLang="ko-KR" dirty="0" smtClean="0"/>
              <a:t>,1</a:t>
            </a:r>
            <a:r>
              <a:rPr lang="ko-KR" altLang="en-US" dirty="0" smtClean="0"/>
              <a:t>일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투입공수</a:t>
            </a:r>
            <a:r>
              <a:rPr lang="en-US" altLang="ko-KR" dirty="0" smtClean="0"/>
              <a:t>)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904116" y="5996368"/>
            <a:ext cx="1551225" cy="500066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SW</a:t>
            </a:r>
            <a:r>
              <a:rPr lang="ko-KR" altLang="en-US" dirty="0" smtClean="0"/>
              <a:t>제품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기획</a:t>
            </a:r>
            <a:r>
              <a:rPr lang="ko-KR" altLang="en-US" dirty="0"/>
              <a:t>자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904116" y="5210550"/>
            <a:ext cx="1551225" cy="500066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시스템</a:t>
            </a:r>
            <a:r>
              <a:rPr lang="en-US" altLang="ko-KR" dirty="0" smtClean="0"/>
              <a:t>SW</a:t>
            </a:r>
          </a:p>
          <a:p>
            <a:pPr algn="ctr"/>
            <a:r>
              <a:rPr lang="ko-KR" altLang="en-US" dirty="0" smtClean="0"/>
              <a:t>개발</a:t>
            </a:r>
            <a:r>
              <a:rPr lang="ko-KR" altLang="en-US" dirty="0"/>
              <a:t>자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904116" y="4424732"/>
            <a:ext cx="1551225" cy="500066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UI/UX</a:t>
            </a:r>
            <a:r>
              <a:rPr lang="ko-KR" altLang="en-US" dirty="0" smtClean="0"/>
              <a:t>개발자</a:t>
            </a:r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904116" y="3638914"/>
            <a:ext cx="1551225" cy="500066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SW</a:t>
            </a:r>
            <a:r>
              <a:rPr lang="ko-KR" altLang="en-US" dirty="0" err="1" smtClean="0"/>
              <a:t>아키텍트</a:t>
            </a:r>
            <a:endParaRPr lang="ko-KR" altLang="en-US" dirty="0"/>
          </a:p>
        </p:txBody>
      </p:sp>
      <p:sp>
        <p:nvSpPr>
          <p:cNvPr id="22" name="타원 21"/>
          <p:cNvSpPr/>
          <p:nvPr/>
        </p:nvSpPr>
        <p:spPr>
          <a:xfrm>
            <a:off x="2690066" y="3638914"/>
            <a:ext cx="1714512" cy="50006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421,761</a:t>
            </a:r>
            <a:endParaRPr lang="ko-KR" altLang="en-US" dirty="0"/>
          </a:p>
        </p:txBody>
      </p:sp>
      <p:sp>
        <p:nvSpPr>
          <p:cNvPr id="23" name="타원 22"/>
          <p:cNvSpPr/>
          <p:nvPr/>
        </p:nvSpPr>
        <p:spPr>
          <a:xfrm>
            <a:off x="2690066" y="4424732"/>
            <a:ext cx="1714512" cy="50006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302,033</a:t>
            </a:r>
            <a:endParaRPr lang="ko-KR" altLang="en-US" dirty="0"/>
          </a:p>
        </p:txBody>
      </p:sp>
      <p:sp>
        <p:nvSpPr>
          <p:cNvPr id="24" name="타원 23"/>
          <p:cNvSpPr/>
          <p:nvPr/>
        </p:nvSpPr>
        <p:spPr>
          <a:xfrm>
            <a:off x="2690066" y="5210550"/>
            <a:ext cx="1714512" cy="50006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253,051</a:t>
            </a:r>
            <a:endParaRPr lang="ko-KR" altLang="en-US" dirty="0"/>
          </a:p>
        </p:txBody>
      </p:sp>
      <p:sp>
        <p:nvSpPr>
          <p:cNvPr id="26" name="타원 25"/>
          <p:cNvSpPr/>
          <p:nvPr/>
        </p:nvSpPr>
        <p:spPr>
          <a:xfrm>
            <a:off x="2690066" y="5924930"/>
            <a:ext cx="1714512" cy="50006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444,306</a:t>
            </a:r>
            <a:endParaRPr lang="ko-KR" altLang="en-US" dirty="0"/>
          </a:p>
        </p:txBody>
      </p:sp>
      <p:sp>
        <p:nvSpPr>
          <p:cNvPr id="27" name="직사각형 26"/>
          <p:cNvSpPr/>
          <p:nvPr/>
        </p:nvSpPr>
        <p:spPr>
          <a:xfrm>
            <a:off x="701525" y="2792281"/>
            <a:ext cx="3929090" cy="3786214"/>
          </a:xfrm>
          <a:prstGeom prst="rect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5833338" y="2281592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상품 구매 단위</a:t>
            </a:r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22880" y="2270192"/>
            <a:ext cx="4099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</a:t>
            </a:r>
            <a:r>
              <a:rPr lang="ko-KR" altLang="en-US" dirty="0" smtClean="0"/>
              <a:t>예시</a:t>
            </a:r>
            <a:r>
              <a:rPr lang="en-US" altLang="ko-KR" dirty="0" smtClean="0"/>
              <a:t>)</a:t>
            </a:r>
            <a:r>
              <a:rPr lang="ko-KR" altLang="en-US" dirty="0" err="1" smtClean="0"/>
              <a:t>직무별</a:t>
            </a:r>
            <a:r>
              <a:rPr lang="ko-KR" altLang="en-US" dirty="0" smtClean="0"/>
              <a:t> 일일 평균임금</a:t>
            </a:r>
            <a:r>
              <a:rPr lang="en-US" altLang="ko-KR" dirty="0" smtClean="0"/>
              <a:t>(M/D)</a:t>
            </a:r>
            <a:r>
              <a:rPr lang="ko-KR" altLang="en-US" dirty="0" smtClean="0"/>
              <a:t>단가</a:t>
            </a:r>
            <a:endParaRPr lang="ko-KR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190396" y="4639046"/>
            <a:ext cx="367600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Tx/>
              <a:buChar char="-"/>
            </a:pPr>
            <a:r>
              <a:rPr lang="ko-KR" altLang="en-US" dirty="0" smtClean="0"/>
              <a:t> </a:t>
            </a:r>
            <a:r>
              <a:rPr lang="ko-KR" altLang="en-US" u="sng" dirty="0" smtClean="0"/>
              <a:t>납품기한 </a:t>
            </a:r>
            <a:r>
              <a:rPr lang="en-US" altLang="ko-KR" u="sng" dirty="0" smtClean="0"/>
              <a:t>: 90</a:t>
            </a:r>
            <a:r>
              <a:rPr lang="ko-KR" altLang="en-US" u="sng" dirty="0" smtClean="0"/>
              <a:t>일</a:t>
            </a:r>
            <a:endParaRPr lang="en-US" altLang="ko-KR" u="sng" dirty="0" smtClean="0"/>
          </a:p>
          <a:p>
            <a:pPr>
              <a:buFontTx/>
              <a:buChar char="-"/>
            </a:pPr>
            <a:endParaRPr lang="en-US" altLang="ko-KR" dirty="0" smtClean="0"/>
          </a:p>
          <a:p>
            <a:pPr>
              <a:buFontTx/>
              <a:buChar char="-"/>
            </a:pPr>
            <a:r>
              <a:rPr lang="ko-KR" altLang="en-US" dirty="0" smtClean="0"/>
              <a:t> 납품 </a:t>
            </a:r>
            <a:r>
              <a:rPr lang="ko-KR" altLang="en-US" dirty="0" err="1" smtClean="0"/>
              <a:t>요구시</a:t>
            </a:r>
            <a:r>
              <a:rPr lang="ko-KR" altLang="en-US" dirty="0" smtClean="0"/>
              <a:t> 수요기관에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 </a:t>
            </a:r>
            <a:r>
              <a:rPr lang="ko-KR" altLang="en-US" dirty="0" smtClean="0"/>
              <a:t>인력투입계획서 제출하여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 </a:t>
            </a:r>
            <a:r>
              <a:rPr lang="ko-KR" altLang="en-US" dirty="0" smtClean="0"/>
              <a:t>수요기관의 승인을 득하여야 함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278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19479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5. </a:t>
            </a:r>
            <a:r>
              <a:rPr lang="ko-KR" altLang="en-US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기대효과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참고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나라장터 종합쇼핑몰을 통한 상용 소프트웨어 산업의 활성화 기대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877806" y="2690397"/>
            <a:ext cx="1143008" cy="642942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쇼핑몰</a:t>
            </a:r>
            <a:endParaRPr lang="en-US" altLang="ko-KR" sz="1600" dirty="0" smtClean="0"/>
          </a:p>
          <a:p>
            <a:pPr algn="ctr"/>
            <a:r>
              <a:rPr lang="ko-KR" altLang="en-US" sz="1600" dirty="0" smtClean="0"/>
              <a:t>등록</a:t>
            </a:r>
            <a:endParaRPr lang="ko-KR" altLang="en-US" sz="1600" dirty="0"/>
          </a:p>
        </p:txBody>
      </p:sp>
      <p:sp>
        <p:nvSpPr>
          <p:cNvPr id="32" name="타원 31"/>
          <p:cNvSpPr/>
          <p:nvPr/>
        </p:nvSpPr>
        <p:spPr>
          <a:xfrm>
            <a:off x="6878598" y="3047587"/>
            <a:ext cx="1571636" cy="785818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/>
              <a:t>신제품</a:t>
            </a:r>
            <a:endParaRPr lang="en-US" altLang="ko-KR" sz="1600" b="1" dirty="0" smtClean="0"/>
          </a:p>
          <a:p>
            <a:pPr algn="ctr"/>
            <a:r>
              <a:rPr lang="ko-KR" altLang="en-US" sz="1600" b="1" dirty="0" smtClean="0"/>
              <a:t>개발 투자</a:t>
            </a:r>
            <a:endParaRPr lang="ko-KR" altLang="en-US" sz="1600" b="1" dirty="0"/>
          </a:p>
        </p:txBody>
      </p:sp>
      <p:sp>
        <p:nvSpPr>
          <p:cNvPr id="33" name="타원 32"/>
          <p:cNvSpPr/>
          <p:nvPr/>
        </p:nvSpPr>
        <p:spPr>
          <a:xfrm>
            <a:off x="6878598" y="2047455"/>
            <a:ext cx="1571636" cy="785818"/>
          </a:xfrm>
          <a:prstGeom prst="ellipse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/>
              <a:t>매출기반 확보</a:t>
            </a:r>
            <a:endParaRPr lang="ko-KR" altLang="en-US" sz="1600" b="1" dirty="0"/>
          </a:p>
        </p:txBody>
      </p:sp>
      <p:sp>
        <p:nvSpPr>
          <p:cNvPr id="34" name="타원 33"/>
          <p:cNvSpPr/>
          <p:nvPr/>
        </p:nvSpPr>
        <p:spPr>
          <a:xfrm>
            <a:off x="2378004" y="2261769"/>
            <a:ext cx="2143140" cy="714380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400" dirty="0" err="1" smtClean="0"/>
              <a:t>공공정보화시장</a:t>
            </a:r>
            <a:endParaRPr lang="en-US" altLang="ko-KR" sz="1400" dirty="0" smtClean="0"/>
          </a:p>
          <a:p>
            <a:pPr algn="ctr"/>
            <a:r>
              <a:rPr lang="ko-KR" altLang="en-US" sz="1400" dirty="0" smtClean="0"/>
              <a:t>진입의 발판</a:t>
            </a:r>
            <a:endParaRPr lang="ko-KR" altLang="en-US" sz="1400" dirty="0"/>
          </a:p>
        </p:txBody>
      </p:sp>
      <p:sp>
        <p:nvSpPr>
          <p:cNvPr id="35" name="타원 34"/>
          <p:cNvSpPr/>
          <p:nvPr/>
        </p:nvSpPr>
        <p:spPr>
          <a:xfrm>
            <a:off x="4878334" y="2547521"/>
            <a:ext cx="1571636" cy="785818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dirty="0" smtClean="0"/>
              <a:t>SW</a:t>
            </a:r>
          </a:p>
          <a:p>
            <a:pPr algn="ctr"/>
            <a:r>
              <a:rPr lang="ko-KR" altLang="en-US" sz="1600" b="1" dirty="0" err="1" smtClean="0"/>
              <a:t>제값받기</a:t>
            </a:r>
            <a:endParaRPr lang="ko-KR" altLang="en-US" sz="1600" b="1" dirty="0"/>
          </a:p>
        </p:txBody>
      </p:sp>
      <p:sp>
        <p:nvSpPr>
          <p:cNvPr id="36" name="타원 35"/>
          <p:cNvSpPr/>
          <p:nvPr/>
        </p:nvSpPr>
        <p:spPr>
          <a:xfrm>
            <a:off x="2378004" y="3119025"/>
            <a:ext cx="2143140" cy="714380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품질과 가격의 투명성</a:t>
            </a:r>
            <a:endParaRPr lang="ko-KR" altLang="en-US" sz="1400" dirty="0"/>
          </a:p>
        </p:txBody>
      </p:sp>
      <p:cxnSp>
        <p:nvCxnSpPr>
          <p:cNvPr id="37" name="직선 화살표 연결선 36"/>
          <p:cNvCxnSpPr>
            <a:stCxn id="36" idx="6"/>
            <a:endCxn id="35" idx="2"/>
          </p:cNvCxnSpPr>
          <p:nvPr/>
        </p:nvCxnSpPr>
        <p:spPr>
          <a:xfrm flipV="1">
            <a:off x="4521144" y="2940430"/>
            <a:ext cx="357190" cy="5357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화살표 연결선 37"/>
          <p:cNvCxnSpPr>
            <a:stCxn id="34" idx="6"/>
            <a:endCxn id="35" idx="2"/>
          </p:cNvCxnSpPr>
          <p:nvPr/>
        </p:nvCxnSpPr>
        <p:spPr>
          <a:xfrm>
            <a:off x="4521144" y="2618959"/>
            <a:ext cx="357190" cy="3214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>
            <a:stCxn id="31" idx="3"/>
            <a:endCxn id="34" idx="2"/>
          </p:cNvCxnSpPr>
          <p:nvPr/>
        </p:nvCxnSpPr>
        <p:spPr>
          <a:xfrm flipV="1">
            <a:off x="2020814" y="2618959"/>
            <a:ext cx="357190" cy="3929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화살표 연결선 39"/>
          <p:cNvCxnSpPr>
            <a:stCxn id="31" idx="3"/>
            <a:endCxn id="36" idx="2"/>
          </p:cNvCxnSpPr>
          <p:nvPr/>
        </p:nvCxnSpPr>
        <p:spPr>
          <a:xfrm>
            <a:off x="2020814" y="3011868"/>
            <a:ext cx="357190" cy="4643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877806" y="4148032"/>
            <a:ext cx="1143008" cy="642942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/>
              <a:t>쇼핑몰</a:t>
            </a:r>
            <a:endParaRPr lang="en-US" altLang="ko-KR" sz="1600" dirty="0" smtClean="0"/>
          </a:p>
          <a:p>
            <a:pPr algn="ctr"/>
            <a:r>
              <a:rPr lang="ko-KR" altLang="en-US" sz="1600" dirty="0" smtClean="0"/>
              <a:t>제품구매</a:t>
            </a:r>
            <a:endParaRPr lang="ko-KR" altLang="en-US" sz="1600" dirty="0"/>
          </a:p>
        </p:txBody>
      </p:sp>
      <p:sp>
        <p:nvSpPr>
          <p:cNvPr id="42" name="타원 41"/>
          <p:cNvSpPr/>
          <p:nvPr/>
        </p:nvSpPr>
        <p:spPr>
          <a:xfrm>
            <a:off x="2378004" y="4109532"/>
            <a:ext cx="2143140" cy="714380"/>
          </a:xfrm>
          <a:prstGeom prst="ellipse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검증된 제품의</a:t>
            </a:r>
            <a:endParaRPr lang="en-US" altLang="ko-KR" sz="1400" dirty="0" smtClean="0"/>
          </a:p>
          <a:p>
            <a:pPr algn="ctr"/>
            <a:r>
              <a:rPr lang="en-US" altLang="ko-KR" sz="1400" dirty="0" smtClean="0"/>
              <a:t>One Click </a:t>
            </a:r>
            <a:r>
              <a:rPr lang="ko-KR" altLang="en-US" sz="1400" dirty="0" smtClean="0"/>
              <a:t>구매</a:t>
            </a:r>
            <a:endParaRPr lang="ko-KR" altLang="en-US" sz="1400" dirty="0"/>
          </a:p>
        </p:txBody>
      </p:sp>
      <p:cxnSp>
        <p:nvCxnSpPr>
          <p:cNvPr id="43" name="직선 화살표 연결선 42"/>
          <p:cNvCxnSpPr>
            <a:stCxn id="41" idx="3"/>
            <a:endCxn id="42" idx="2"/>
          </p:cNvCxnSpPr>
          <p:nvPr/>
        </p:nvCxnSpPr>
        <p:spPr>
          <a:xfrm flipV="1">
            <a:off x="2020814" y="4466722"/>
            <a:ext cx="357190" cy="2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782486" y="2249627"/>
            <a:ext cx="1452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상용</a:t>
            </a:r>
            <a:r>
              <a:rPr lang="en-US" altLang="ko-KR" dirty="0" smtClean="0"/>
              <a:t>SW</a:t>
            </a:r>
            <a:r>
              <a:rPr lang="ko-KR" altLang="en-US" dirty="0" smtClean="0"/>
              <a:t>업체</a:t>
            </a:r>
            <a:endParaRPr lang="ko-KR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750566" y="4774941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공공기관 등</a:t>
            </a:r>
            <a:endParaRPr lang="ko-KR" altLang="en-US" dirty="0"/>
          </a:p>
        </p:txBody>
      </p:sp>
      <p:sp>
        <p:nvSpPr>
          <p:cNvPr id="46" name="타원 45"/>
          <p:cNvSpPr/>
          <p:nvPr/>
        </p:nvSpPr>
        <p:spPr>
          <a:xfrm>
            <a:off x="4878334" y="4076594"/>
            <a:ext cx="1571636" cy="785818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 smtClean="0"/>
              <a:t>신속한</a:t>
            </a:r>
            <a:endParaRPr lang="en-US" altLang="ko-KR" sz="1600" b="1" dirty="0" smtClean="0"/>
          </a:p>
          <a:p>
            <a:pPr algn="ctr"/>
            <a:r>
              <a:rPr lang="ko-KR" altLang="en-US" sz="1600" b="1" dirty="0" smtClean="0"/>
              <a:t>사업추진</a:t>
            </a:r>
            <a:endParaRPr lang="ko-KR" altLang="en-US" sz="1600" b="1" dirty="0"/>
          </a:p>
        </p:txBody>
      </p:sp>
      <p:cxnSp>
        <p:nvCxnSpPr>
          <p:cNvPr id="47" name="직선 화살표 연결선 46"/>
          <p:cNvCxnSpPr>
            <a:stCxn id="42" idx="6"/>
            <a:endCxn id="46" idx="2"/>
          </p:cNvCxnSpPr>
          <p:nvPr/>
        </p:nvCxnSpPr>
        <p:spPr>
          <a:xfrm>
            <a:off x="4521144" y="4466722"/>
            <a:ext cx="357190" cy="278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6934849" y="4047719"/>
            <a:ext cx="1500198" cy="85725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SW</a:t>
            </a:r>
            <a:r>
              <a:rPr lang="ko-KR" altLang="en-US" dirty="0" smtClean="0"/>
              <a:t>산업</a:t>
            </a:r>
            <a:endParaRPr lang="en-US" altLang="ko-KR" dirty="0" smtClean="0"/>
          </a:p>
          <a:p>
            <a:pPr algn="ctr"/>
            <a:r>
              <a:rPr lang="ko-KR" altLang="en-US" dirty="0" smtClean="0"/>
              <a:t>활성화</a:t>
            </a:r>
            <a:endParaRPr lang="ko-KR" altLang="en-US" dirty="0"/>
          </a:p>
        </p:txBody>
      </p:sp>
      <p:cxnSp>
        <p:nvCxnSpPr>
          <p:cNvPr id="49" name="직선 화살표 연결선 48"/>
          <p:cNvCxnSpPr>
            <a:stCxn id="35" idx="6"/>
            <a:endCxn id="33" idx="2"/>
          </p:cNvCxnSpPr>
          <p:nvPr/>
        </p:nvCxnSpPr>
        <p:spPr>
          <a:xfrm flipV="1">
            <a:off x="6449970" y="2440364"/>
            <a:ext cx="42862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화살표 연결선 49"/>
          <p:cNvCxnSpPr>
            <a:stCxn id="35" idx="6"/>
            <a:endCxn id="32" idx="2"/>
          </p:cNvCxnSpPr>
          <p:nvPr/>
        </p:nvCxnSpPr>
        <p:spPr>
          <a:xfrm>
            <a:off x="6449970" y="2940430"/>
            <a:ext cx="42862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화살표 연결선 50"/>
          <p:cNvCxnSpPr>
            <a:stCxn id="46" idx="6"/>
            <a:endCxn id="48" idx="1"/>
          </p:cNvCxnSpPr>
          <p:nvPr/>
        </p:nvCxnSpPr>
        <p:spPr>
          <a:xfrm>
            <a:off x="6449970" y="4469503"/>
            <a:ext cx="484879" cy="68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꺾인 연결선 51"/>
          <p:cNvCxnSpPr>
            <a:stCxn id="33" idx="6"/>
            <a:endCxn id="48" idx="3"/>
          </p:cNvCxnSpPr>
          <p:nvPr/>
        </p:nvCxnSpPr>
        <p:spPr>
          <a:xfrm flipH="1">
            <a:off x="8435047" y="2440364"/>
            <a:ext cx="15187" cy="2035983"/>
          </a:xfrm>
          <a:prstGeom prst="bentConnector3">
            <a:avLst>
              <a:gd name="adj1" fmla="val -150523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꺾인 연결선 52"/>
          <p:cNvCxnSpPr>
            <a:stCxn id="32" idx="6"/>
            <a:endCxn id="48" idx="3"/>
          </p:cNvCxnSpPr>
          <p:nvPr/>
        </p:nvCxnSpPr>
        <p:spPr>
          <a:xfrm flipH="1">
            <a:off x="8435047" y="3440496"/>
            <a:ext cx="15187" cy="1035851"/>
          </a:xfrm>
          <a:prstGeom prst="bentConnector3">
            <a:avLst>
              <a:gd name="adj1" fmla="val -1505235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12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309463" y="210267"/>
            <a:ext cx="3440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1.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공공조달제도 개요</a:t>
            </a:r>
            <a:endParaRPr lang="en-US" altLang="ko-KR" sz="2800" spc="-1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48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모서리가 둥근 직사각형 51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모서리가 둥근 직사각형 55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모서리가 둥근 직사각형 59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상용소프트웨어 조달 계약 제도의 종류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수의계약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70080" y="4411741"/>
            <a:ext cx="3869434" cy="181589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ko-KR" altLang="en-US" sz="1600" dirty="0" err="1" smtClean="0"/>
              <a:t>중소</a:t>
            </a:r>
            <a:r>
              <a:rPr lang="ko-KR" altLang="en-US" sz="1600" dirty="0" err="1" smtClean="0">
                <a:solidFill>
                  <a:srgbClr val="6E0A59"/>
                </a:solidFill>
                <a:latin typeface="+mn-ea"/>
              </a:rPr>
              <a:t>ㆍ</a:t>
            </a:r>
            <a:r>
              <a:rPr lang="ko-KR" altLang="en-US" sz="1600" dirty="0" err="1" smtClean="0"/>
              <a:t>벤처기업이</a:t>
            </a:r>
            <a:r>
              <a:rPr lang="ko-KR" altLang="en-US" sz="1600" dirty="0" smtClean="0"/>
              <a:t> 생산한 제품 중 성능 </a:t>
            </a:r>
            <a:r>
              <a:rPr lang="ko-KR" altLang="en-US" sz="1600" dirty="0" err="1" smtClean="0">
                <a:solidFill>
                  <a:srgbClr val="6E0A59"/>
                </a:solidFill>
                <a:latin typeface="+mn-ea"/>
              </a:rPr>
              <a:t>ㆍ</a:t>
            </a:r>
            <a:r>
              <a:rPr lang="ko-KR" altLang="en-US" sz="1600" dirty="0" err="1" smtClean="0"/>
              <a:t>기술</a:t>
            </a:r>
            <a:r>
              <a:rPr lang="ko-KR" altLang="en-US" sz="1600" dirty="0" smtClean="0"/>
              <a:t> 또는 품질이 뛰어난 제품을 대상으로 엄정한 평가를 거쳐 </a:t>
            </a:r>
            <a:r>
              <a:rPr lang="en-US" altLang="ko-KR" sz="1600" dirty="0" smtClean="0"/>
              <a:t>‘</a:t>
            </a:r>
            <a:r>
              <a:rPr lang="ko-KR" altLang="en-US" sz="1600" dirty="0" smtClean="0"/>
              <a:t>우수조달물품</a:t>
            </a:r>
            <a:r>
              <a:rPr lang="en-US" altLang="ko-KR" sz="1600" dirty="0" smtClean="0"/>
              <a:t>’</a:t>
            </a:r>
            <a:r>
              <a:rPr lang="ko-KR" altLang="en-US" sz="1600" dirty="0" smtClean="0"/>
              <a:t>으로 지정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수의계약을 통해 우선구매 등 판로지원</a:t>
            </a:r>
            <a:endParaRPr lang="ko-KR" altLang="en-US" sz="1600" dirty="0"/>
          </a:p>
        </p:txBody>
      </p:sp>
      <p:sp>
        <p:nvSpPr>
          <p:cNvPr id="12" name="직사각형 11"/>
          <p:cNvSpPr/>
          <p:nvPr/>
        </p:nvSpPr>
        <p:spPr>
          <a:xfrm>
            <a:off x="849436" y="4119858"/>
            <a:ext cx="3262464" cy="426393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우수조달물품지정제도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5022355" y="4411741"/>
            <a:ext cx="4021176" cy="1362276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600" algn="just">
              <a:lnSpc>
                <a:spcPct val="120000"/>
              </a:lnSpc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ko-KR" altLang="en-US" sz="1600" dirty="0" smtClean="0">
                <a:latin typeface="+mn-ea"/>
              </a:rPr>
              <a:t>품질ㆍ</a:t>
            </a:r>
            <a:r>
              <a:rPr lang="ko-KR" altLang="en-US" sz="1600" dirty="0" smtClean="0"/>
              <a:t>성능ㆍ효율 등이  동등 또는 유사한 수요 물자를  </a:t>
            </a:r>
            <a:r>
              <a:rPr lang="ko-KR" altLang="en-US" sz="1600" dirty="0" smtClean="0">
                <a:solidFill>
                  <a:srgbClr val="660066"/>
                </a:solidFill>
              </a:rPr>
              <a:t>다수의 공급자와  계약</a:t>
            </a:r>
            <a:r>
              <a:rPr lang="ko-KR" altLang="en-US" sz="1600" dirty="0" smtClean="0"/>
              <a:t>하는 제도</a:t>
            </a:r>
            <a:endParaRPr lang="en-US" altLang="ko-KR" sz="16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477582" y="4119858"/>
            <a:ext cx="3262464" cy="42639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다수공급자계약</a:t>
            </a:r>
            <a:r>
              <a:rPr lang="en-US" altLang="ko-KR" dirty="0" smtClean="0"/>
              <a:t>(MAS) </a:t>
            </a:r>
            <a:r>
              <a:rPr lang="ko-KR" altLang="en-US" dirty="0" smtClean="0"/>
              <a:t>제도</a:t>
            </a:r>
            <a:endParaRPr lang="ko-KR" altLang="en-US" dirty="0"/>
          </a:p>
        </p:txBody>
      </p:sp>
      <p:sp>
        <p:nvSpPr>
          <p:cNvPr id="15" name="직사각형 14"/>
          <p:cNvSpPr/>
          <p:nvPr/>
        </p:nvSpPr>
        <p:spPr>
          <a:xfrm>
            <a:off x="2652790" y="2125065"/>
            <a:ext cx="4266346" cy="161412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altLang="ko-KR" sz="1600" b="1" u="sng" dirty="0" smtClean="0"/>
          </a:p>
          <a:p>
            <a:pPr algn="just">
              <a:lnSpc>
                <a:spcPct val="120000"/>
              </a:lnSpc>
            </a:pPr>
            <a:r>
              <a:rPr lang="ko-KR" altLang="en-US" sz="1600" b="1" dirty="0" smtClean="0">
                <a:solidFill>
                  <a:schemeClr val="accent5">
                    <a:lumMod val="75000"/>
                  </a:schemeClr>
                </a:solidFill>
              </a:rPr>
              <a:t>각 수요기관에서 공통으로 필요로 하는 물자에 대하여</a:t>
            </a:r>
            <a:r>
              <a:rPr lang="ko-KR" altLang="en-US" sz="16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ko-KR" altLang="en-US" sz="1600" b="1" dirty="0" smtClean="0">
                <a:solidFill>
                  <a:schemeClr val="accent5">
                    <a:lumMod val="75000"/>
                  </a:schemeClr>
                </a:solidFill>
              </a:rPr>
              <a:t>미리 단가를 정하고 </a:t>
            </a:r>
            <a:r>
              <a:rPr lang="ko-KR" altLang="en-US" sz="1600" dirty="0" smtClean="0"/>
              <a:t>각 수요기관이 직접 해당 물자의 납품요구나 납품요구 및 대금지급을 할 수 있는 계약</a:t>
            </a:r>
            <a:endParaRPr lang="ko-KR" altLang="en-US" sz="1600" dirty="0"/>
          </a:p>
        </p:txBody>
      </p:sp>
      <p:sp>
        <p:nvSpPr>
          <p:cNvPr id="16" name="직사각형 15"/>
          <p:cNvSpPr/>
          <p:nvPr/>
        </p:nvSpPr>
        <p:spPr>
          <a:xfrm>
            <a:off x="3125574" y="1706508"/>
            <a:ext cx="3262464" cy="55306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u="sng" dirty="0" smtClean="0"/>
              <a:t>제</a:t>
            </a:r>
            <a:r>
              <a:rPr lang="en-US" altLang="ko-KR" sz="2400" b="1" u="sng" dirty="0" smtClean="0">
                <a:latin typeface="HY강B" pitchFamily="18" charset="-127"/>
                <a:ea typeface="HY강B" pitchFamily="18" charset="-127"/>
              </a:rPr>
              <a:t>3</a:t>
            </a:r>
            <a:r>
              <a:rPr lang="ko-KR" altLang="en-US" sz="2400" b="1" u="sng" dirty="0" smtClean="0"/>
              <a:t>자단가계약제도</a:t>
            </a:r>
            <a:endParaRPr lang="ko-KR" altLang="en-US" sz="2400" b="1" u="sng" dirty="0"/>
          </a:p>
        </p:txBody>
      </p:sp>
      <p:sp>
        <p:nvSpPr>
          <p:cNvPr id="17" name="타원 16"/>
          <p:cNvSpPr/>
          <p:nvPr/>
        </p:nvSpPr>
        <p:spPr>
          <a:xfrm>
            <a:off x="7564042" y="5319686"/>
            <a:ext cx="1669167" cy="739807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교육용</a:t>
            </a:r>
            <a:endParaRPr lang="en-US" altLang="ko-KR" sz="1400" dirty="0" smtClean="0"/>
          </a:p>
          <a:p>
            <a:pPr algn="ctr"/>
            <a:r>
              <a:rPr lang="ko-KR" altLang="en-US" sz="1400" dirty="0" smtClean="0"/>
              <a:t>소프트웨어</a:t>
            </a:r>
            <a:endParaRPr lang="ko-KR" altLang="en-US" sz="1400" dirty="0"/>
          </a:p>
        </p:txBody>
      </p:sp>
      <p:sp>
        <p:nvSpPr>
          <p:cNvPr id="18" name="타원 17"/>
          <p:cNvSpPr/>
          <p:nvPr/>
        </p:nvSpPr>
        <p:spPr>
          <a:xfrm>
            <a:off x="6615651" y="1788789"/>
            <a:ext cx="1896781" cy="605297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소프트웨어</a:t>
            </a:r>
            <a:endParaRPr lang="ko-KR" altLang="en-US" sz="1400" dirty="0"/>
          </a:p>
        </p:txBody>
      </p:sp>
      <p:sp>
        <p:nvSpPr>
          <p:cNvPr id="19" name="타원 18"/>
          <p:cNvSpPr/>
          <p:nvPr/>
        </p:nvSpPr>
        <p:spPr>
          <a:xfrm>
            <a:off x="3125574" y="5689589"/>
            <a:ext cx="1669167" cy="739807"/>
          </a:xfrm>
          <a:prstGeom prst="ellipse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/>
              <a:t>소프트웨어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0999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4156342" y="2634727"/>
            <a:ext cx="145264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4800" spc="-100" dirty="0" smtClean="0">
                <a:solidFill>
                  <a:prstClr val="white"/>
                </a:solidFill>
                <a:latin typeface="HY울릉도B" pitchFamily="18" charset="-127"/>
                <a:ea typeface="HY울릉도B" pitchFamily="18" charset="-127"/>
              </a:rPr>
              <a:t>FAQ</a:t>
            </a:r>
            <a:endParaRPr lang="en-US" altLang="ko-KR" sz="4800" spc="-100" dirty="0">
              <a:solidFill>
                <a:prstClr val="white"/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0309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/>
        </p:nvSpPr>
        <p:spPr>
          <a:xfrm>
            <a:off x="309463" y="210267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FAQ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Q :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ko-KR" altLang="en-US" sz="2000" b="1" dirty="0"/>
              <a:t>나라장터  쇼핑몰에  등록하려면  어떻게  해야 하나요</a:t>
            </a:r>
            <a:r>
              <a:rPr lang="en-US" altLang="ko-KR" sz="2000" b="1" dirty="0" smtClean="0"/>
              <a:t>?</a:t>
            </a:r>
            <a:endParaRPr lang="ko-KR" altLang="en-US" sz="2000" dirty="0"/>
          </a:p>
        </p:txBody>
      </p:sp>
      <p:sp>
        <p:nvSpPr>
          <p:cNvPr id="56" name="Text Box 124"/>
          <p:cNvSpPr txBox="1">
            <a:spLocks noChangeArrowheads="1"/>
          </p:cNvSpPr>
          <p:nvPr/>
        </p:nvSpPr>
        <p:spPr bwMode="auto">
          <a:xfrm>
            <a:off x="377406" y="1637550"/>
            <a:ext cx="8018983" cy="710067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ko-KR" sz="2000" dirty="0" smtClean="0"/>
              <a:t>A : </a:t>
            </a:r>
            <a:r>
              <a:rPr lang="ko-KR" altLang="en-US" sz="2000" dirty="0" smtClean="0"/>
              <a:t>나라장터 쇼핑몰</a:t>
            </a:r>
            <a:r>
              <a:rPr lang="en-US" altLang="ko-KR" sz="2000" dirty="0" smtClean="0"/>
              <a:t> </a:t>
            </a:r>
            <a:r>
              <a:rPr lang="ko-KR" altLang="en-US" sz="2000" dirty="0" smtClean="0"/>
              <a:t>쇼핑도우미에서 </a:t>
            </a:r>
            <a:r>
              <a:rPr lang="en-US" altLang="ko-KR" sz="2000" dirty="0" smtClean="0">
                <a:solidFill>
                  <a:srgbClr val="002060"/>
                </a:solidFill>
              </a:rPr>
              <a:t>‘</a:t>
            </a:r>
            <a:r>
              <a:rPr lang="ko-KR" altLang="en-US" sz="2000" dirty="0" smtClean="0">
                <a:solidFill>
                  <a:srgbClr val="002060"/>
                </a:solidFill>
              </a:rPr>
              <a:t>관</a:t>
            </a:r>
            <a:r>
              <a:rPr lang="ko-KR" altLang="en-US" sz="2000" dirty="0" smtClean="0"/>
              <a:t>련</a:t>
            </a:r>
            <a:r>
              <a:rPr lang="en-US" altLang="ko-KR" sz="2000" dirty="0" smtClean="0"/>
              <a:t> </a:t>
            </a:r>
            <a:r>
              <a:rPr lang="ko-KR" altLang="en-US" sz="2000" dirty="0" smtClean="0"/>
              <a:t>절차와 제출서류 양식을</a:t>
            </a:r>
            <a:endParaRPr lang="en-US" altLang="ko-KR" sz="2000" dirty="0" smtClean="0"/>
          </a:p>
          <a:p>
            <a:r>
              <a:rPr lang="en-US" altLang="ko-KR" sz="2000" dirty="0" smtClean="0"/>
              <a:t> </a:t>
            </a:r>
            <a:r>
              <a:rPr lang="ko-KR" altLang="en-US" sz="2000" dirty="0" smtClean="0"/>
              <a:t>  </a:t>
            </a:r>
            <a:r>
              <a:rPr lang="ko-KR" altLang="en-US" sz="2000" dirty="0" smtClean="0"/>
              <a:t>  </a:t>
            </a:r>
            <a:r>
              <a:rPr lang="ko-KR" altLang="en-US" sz="2000" dirty="0" smtClean="0"/>
              <a:t>참고하시기 바랍</a:t>
            </a:r>
            <a:r>
              <a:rPr lang="ko-KR" altLang="en-US" sz="2000" dirty="0" smtClean="0"/>
              <a:t>니다</a:t>
            </a:r>
            <a:r>
              <a:rPr lang="en-US" altLang="ko-KR" dirty="0" smtClean="0"/>
              <a:t>.(</a:t>
            </a:r>
            <a:r>
              <a:rPr lang="en-US" altLang="ko-KR" dirty="0" smtClean="0">
                <a:latin typeface="+mj-ea"/>
                <a:ea typeface="+mj-ea"/>
              </a:rPr>
              <a:t>03</a:t>
            </a:r>
            <a:r>
              <a:rPr lang="en-US" altLang="ko-KR" dirty="0" smtClean="0"/>
              <a:t>. </a:t>
            </a:r>
            <a:r>
              <a:rPr lang="ko-KR" altLang="en-US" dirty="0" smtClean="0"/>
              <a:t>상용 </a:t>
            </a:r>
            <a:r>
              <a:rPr lang="ko-KR" altLang="en-US" dirty="0" smtClean="0"/>
              <a:t>소프트웨어 제</a:t>
            </a:r>
            <a:r>
              <a:rPr lang="en-US" altLang="ko-KR" dirty="0" smtClean="0">
                <a:latin typeface="+mn-ea"/>
              </a:rPr>
              <a:t>3</a:t>
            </a:r>
            <a:r>
              <a:rPr lang="ko-KR" altLang="en-US" dirty="0" smtClean="0"/>
              <a:t>자단가계약제도 안내</a:t>
            </a:r>
            <a:r>
              <a:rPr lang="en-US" altLang="ko-KR" dirty="0" smtClean="0"/>
              <a:t>)</a:t>
            </a:r>
            <a:endParaRPr lang="ko-KR" altLang="en-US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95" y="2504028"/>
            <a:ext cx="7599541" cy="38960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374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Q :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ko-KR" altLang="en-US" sz="2000" b="1" dirty="0"/>
              <a:t>나라장터  쇼핑몰에  등록하려면  어떻게  해야 하나요</a:t>
            </a:r>
            <a:r>
              <a:rPr lang="en-US" altLang="ko-KR" sz="2000" b="1" dirty="0" smtClean="0"/>
              <a:t>?</a:t>
            </a:r>
            <a:endParaRPr lang="ko-KR" altLang="en-US" sz="2000" dirty="0"/>
          </a:p>
        </p:txBody>
      </p:sp>
      <p:sp>
        <p:nvSpPr>
          <p:cNvPr id="56" name="Text Box 124"/>
          <p:cNvSpPr txBox="1">
            <a:spLocks noChangeArrowheads="1"/>
          </p:cNvSpPr>
          <p:nvPr/>
        </p:nvSpPr>
        <p:spPr bwMode="auto">
          <a:xfrm>
            <a:off x="377406" y="1637550"/>
            <a:ext cx="8018983" cy="64851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ko-KR" dirty="0" smtClean="0"/>
              <a:t>A : </a:t>
            </a:r>
            <a:r>
              <a:rPr lang="ko-KR" altLang="en-US" dirty="0"/>
              <a:t>나라장터 쇼핑몰</a:t>
            </a:r>
            <a:r>
              <a:rPr lang="en-US" altLang="ko-KR" dirty="0"/>
              <a:t> </a:t>
            </a:r>
            <a:r>
              <a:rPr lang="ko-KR" altLang="en-US" dirty="0"/>
              <a:t>쇼핑도우미에서 </a:t>
            </a:r>
            <a:r>
              <a:rPr lang="en-US" altLang="ko-KR" dirty="0">
                <a:solidFill>
                  <a:srgbClr val="002060"/>
                </a:solidFill>
              </a:rPr>
              <a:t>‘</a:t>
            </a:r>
            <a:r>
              <a:rPr lang="ko-KR" altLang="en-US" dirty="0">
                <a:solidFill>
                  <a:srgbClr val="002060"/>
                </a:solidFill>
              </a:rPr>
              <a:t>관</a:t>
            </a:r>
            <a:r>
              <a:rPr lang="ko-KR" altLang="en-US" dirty="0"/>
              <a:t>련</a:t>
            </a:r>
            <a:r>
              <a:rPr lang="en-US" altLang="ko-KR" dirty="0"/>
              <a:t> </a:t>
            </a:r>
            <a:r>
              <a:rPr lang="ko-KR" altLang="en-US" dirty="0"/>
              <a:t>절차와 제출서류 양식을</a:t>
            </a:r>
            <a:endParaRPr lang="en-US" altLang="ko-KR" dirty="0"/>
          </a:p>
          <a:p>
            <a:r>
              <a:rPr lang="en-US" altLang="ko-KR" dirty="0"/>
              <a:t> </a:t>
            </a:r>
            <a:r>
              <a:rPr lang="ko-KR" altLang="en-US" dirty="0"/>
              <a:t>    참고하시기 바랍니다</a:t>
            </a:r>
            <a:r>
              <a:rPr lang="en-US" altLang="ko-KR" dirty="0"/>
              <a:t>.(</a:t>
            </a:r>
            <a:r>
              <a:rPr lang="en-US" altLang="ko-KR" sz="1600" dirty="0">
                <a:latin typeface="+mj-ea"/>
              </a:rPr>
              <a:t>03</a:t>
            </a:r>
            <a:r>
              <a:rPr lang="en-US" altLang="ko-KR" dirty="0"/>
              <a:t>. </a:t>
            </a:r>
            <a:r>
              <a:rPr lang="ko-KR" altLang="en-US" dirty="0"/>
              <a:t>상용 소프트웨어 제</a:t>
            </a:r>
            <a:r>
              <a:rPr lang="en-US" altLang="ko-KR" dirty="0">
                <a:latin typeface="+mn-ea"/>
              </a:rPr>
              <a:t>3</a:t>
            </a:r>
            <a:r>
              <a:rPr lang="ko-KR" altLang="en-US" dirty="0"/>
              <a:t>자단가계약제도 안내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2" name="직사각형 1"/>
          <p:cNvSpPr/>
          <p:nvPr/>
        </p:nvSpPr>
        <p:spPr>
          <a:xfrm>
            <a:off x="3246126" y="2464694"/>
            <a:ext cx="3062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/>
              <a:t> &lt;</a:t>
            </a:r>
            <a:r>
              <a:rPr lang="ko-KR" altLang="en-US" dirty="0"/>
              <a:t>제출서류 다운로드 화면</a:t>
            </a:r>
            <a:r>
              <a:rPr lang="en-US" altLang="ko-KR" dirty="0"/>
              <a:t>&gt;</a:t>
            </a:r>
            <a:endParaRPr lang="ko-KR" altLang="en-US" dirty="0"/>
          </a:p>
        </p:txBody>
      </p:sp>
      <p:sp>
        <p:nvSpPr>
          <p:cNvPr id="13" name="직사각형 12"/>
          <p:cNvSpPr/>
          <p:nvPr/>
        </p:nvSpPr>
        <p:spPr>
          <a:xfrm>
            <a:off x="309463" y="210267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FAQ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082" y="2904790"/>
            <a:ext cx="7829776" cy="35049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34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b="1" dirty="0"/>
              <a:t>Q : </a:t>
            </a:r>
            <a:r>
              <a:rPr lang="ko-KR" altLang="en-US" sz="2000" b="1" dirty="0" smtClean="0"/>
              <a:t>계약 가능한 </a:t>
            </a:r>
            <a:r>
              <a:rPr lang="ko-KR" altLang="en-US" sz="2000" b="1" dirty="0" smtClean="0"/>
              <a:t>소프트웨어는 어떻게 되나요</a:t>
            </a:r>
            <a:r>
              <a:rPr lang="en-US" altLang="ko-KR" sz="2000" b="1" dirty="0" smtClean="0"/>
              <a:t>?</a:t>
            </a:r>
            <a:endParaRPr lang="ko-KR" altLang="en-US" sz="2000" dirty="0"/>
          </a:p>
        </p:txBody>
      </p:sp>
      <p:sp>
        <p:nvSpPr>
          <p:cNvPr id="31" name="Text Box 124"/>
          <p:cNvSpPr txBox="1">
            <a:spLocks noChangeArrowheads="1"/>
          </p:cNvSpPr>
          <p:nvPr/>
        </p:nvSpPr>
        <p:spPr bwMode="auto">
          <a:xfrm>
            <a:off x="403783" y="1637550"/>
            <a:ext cx="8986574" cy="1341009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A : </a:t>
            </a:r>
            <a:r>
              <a:rPr lang="ko-KR" altLang="en-US" dirty="0" smtClean="0"/>
              <a:t>상용화된 소프트웨어로 하나의 상품으로 출시되어 규격 및 단가가 책정  가능한 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   </a:t>
            </a:r>
            <a:r>
              <a:rPr lang="ko-KR" altLang="en-US" dirty="0" smtClean="0"/>
              <a:t>소프트웨어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 ※ </a:t>
            </a:r>
            <a:r>
              <a:rPr lang="ko-KR" altLang="en-US" dirty="0" smtClean="0"/>
              <a:t>고객의 요구사항에 따라 규격이 변경</a:t>
            </a:r>
            <a:r>
              <a:rPr lang="en-US" altLang="ko-KR" dirty="0" smtClean="0"/>
              <a:t>(</a:t>
            </a:r>
            <a:r>
              <a:rPr lang="ko-KR" altLang="en-US" dirty="0" smtClean="0"/>
              <a:t>개발</a:t>
            </a:r>
            <a:r>
              <a:rPr lang="en-US" altLang="ko-KR" dirty="0" smtClean="0"/>
              <a:t>)</a:t>
            </a:r>
            <a:r>
              <a:rPr lang="ko-KR" altLang="en-US" dirty="0" smtClean="0"/>
              <a:t>되는 </a:t>
            </a:r>
            <a:r>
              <a:rPr lang="en-US" altLang="ko-KR" dirty="0" smtClean="0"/>
              <a:t>S/W</a:t>
            </a:r>
            <a:r>
              <a:rPr lang="ko-KR" altLang="en-US" dirty="0" smtClean="0"/>
              <a:t>는</a:t>
            </a:r>
            <a:r>
              <a:rPr lang="en-US" altLang="ko-KR" dirty="0"/>
              <a:t> </a:t>
            </a:r>
            <a:r>
              <a:rPr lang="ko-KR" altLang="en-US" dirty="0" smtClean="0"/>
              <a:t>계약대상이 아님</a:t>
            </a:r>
          </a:p>
        </p:txBody>
      </p:sp>
      <p:grpSp>
        <p:nvGrpSpPr>
          <p:cNvPr id="32" name="그룹 65"/>
          <p:cNvGrpSpPr/>
          <p:nvPr/>
        </p:nvGrpSpPr>
        <p:grpSpPr>
          <a:xfrm>
            <a:off x="245062" y="356407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모서리가 둥근 직사각형 32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모서리가 둥근 직사각형 33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모서리가 둥근 직사각형 35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5391" y="363539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 Q :  </a:t>
            </a:r>
            <a:r>
              <a:rPr lang="ko-KR" altLang="en-US" sz="2000" b="1" dirty="0" smtClean="0"/>
              <a:t>등록</a:t>
            </a:r>
            <a:r>
              <a:rPr lang="en-US" altLang="ko-KR" sz="2000" b="1" dirty="0" smtClean="0"/>
              <a:t>(</a:t>
            </a:r>
            <a:r>
              <a:rPr lang="ko-KR" altLang="en-US" sz="2000" b="1" dirty="0" smtClean="0"/>
              <a:t>계약</a:t>
            </a:r>
            <a:r>
              <a:rPr lang="en-US" altLang="ko-KR" sz="2000" b="1" dirty="0" smtClean="0"/>
              <a:t>)</a:t>
            </a:r>
            <a:r>
              <a:rPr lang="ko-KR" altLang="en-US" sz="2000" b="1" dirty="0" smtClean="0"/>
              <a:t>을 위해서는 인증서가 있어야 하나요</a:t>
            </a:r>
            <a:r>
              <a:rPr lang="en-US" altLang="ko-KR" sz="2000" b="1" dirty="0" smtClean="0"/>
              <a:t>?</a:t>
            </a:r>
            <a:endParaRPr lang="ko-KR" altLang="en-US" sz="2000" dirty="0"/>
          </a:p>
        </p:txBody>
      </p:sp>
      <p:sp>
        <p:nvSpPr>
          <p:cNvPr id="39" name="Text Box 124"/>
          <p:cNvSpPr txBox="1">
            <a:spLocks noChangeArrowheads="1"/>
          </p:cNvSpPr>
          <p:nvPr/>
        </p:nvSpPr>
        <p:spPr bwMode="auto">
          <a:xfrm>
            <a:off x="398232" y="4245283"/>
            <a:ext cx="9012454" cy="92551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A :</a:t>
            </a:r>
            <a:r>
              <a:rPr lang="en-US" altLang="ko-KR" spc="-150" dirty="0"/>
              <a:t> </a:t>
            </a:r>
            <a:r>
              <a:rPr lang="en-US" altLang="ko-KR" spc="-150" dirty="0" smtClean="0"/>
              <a:t>20.3.1</a:t>
            </a:r>
            <a:r>
              <a:rPr lang="ko-KR" altLang="en-US" spc="-150" dirty="0" smtClean="0"/>
              <a:t>일 부터 </a:t>
            </a:r>
            <a:r>
              <a:rPr lang="en-US" altLang="ko-KR" spc="-150" dirty="0" smtClean="0"/>
              <a:t>GS </a:t>
            </a:r>
            <a:r>
              <a:rPr lang="ko-KR" altLang="en-US" spc="-150" dirty="0" smtClean="0"/>
              <a:t>또는 국가정보원장이 정한 정보보호시스템 유형별 도입요건을 </a:t>
            </a:r>
            <a:endParaRPr lang="en-US" altLang="ko-KR" spc="-150" dirty="0" smtClean="0"/>
          </a:p>
          <a:p>
            <a:pPr>
              <a:lnSpc>
                <a:spcPct val="150000"/>
              </a:lnSpc>
            </a:pPr>
            <a:r>
              <a:rPr lang="en-US" altLang="ko-KR" spc="-150" dirty="0"/>
              <a:t> </a:t>
            </a:r>
            <a:r>
              <a:rPr lang="en-US" altLang="ko-KR" spc="-150" dirty="0" smtClean="0"/>
              <a:t>    </a:t>
            </a:r>
            <a:r>
              <a:rPr lang="ko-KR" altLang="en-US" spc="-150" dirty="0" smtClean="0"/>
              <a:t>준수한 </a:t>
            </a:r>
            <a:r>
              <a:rPr lang="en-US" altLang="ko-KR" spc="-150" dirty="0" smtClean="0"/>
              <a:t>CC</a:t>
            </a:r>
            <a:r>
              <a:rPr lang="ko-KR" altLang="en-US" spc="-150" dirty="0" smtClean="0"/>
              <a:t>인증 </a:t>
            </a:r>
            <a:r>
              <a:rPr lang="ko-KR" altLang="en-US" spc="-150" dirty="0" smtClean="0"/>
              <a:t>제품</a:t>
            </a:r>
            <a:r>
              <a:rPr lang="en-US" altLang="ko-KR" spc="-150" dirty="0" smtClean="0"/>
              <a:t>(</a:t>
            </a:r>
            <a:r>
              <a:rPr lang="ko-KR" altLang="en-US" spc="-150" dirty="0" smtClean="0"/>
              <a:t>해당제품은 </a:t>
            </a:r>
            <a:r>
              <a:rPr lang="en-US" altLang="ko-KR" spc="-150" dirty="0" smtClean="0"/>
              <a:t>CC</a:t>
            </a:r>
            <a:r>
              <a:rPr lang="ko-KR" altLang="en-US" spc="-150" dirty="0" smtClean="0"/>
              <a:t>인증 필수</a:t>
            </a:r>
            <a:r>
              <a:rPr lang="en-US" altLang="ko-KR" spc="-150" dirty="0" smtClean="0"/>
              <a:t>)</a:t>
            </a:r>
            <a:r>
              <a:rPr lang="ko-KR" altLang="en-US" spc="-150" dirty="0" smtClean="0"/>
              <a:t>이</a:t>
            </a:r>
            <a:r>
              <a:rPr lang="en-US" altLang="ko-KR" spc="-150" dirty="0" smtClean="0"/>
              <a:t> </a:t>
            </a:r>
            <a:r>
              <a:rPr lang="ko-KR" altLang="en-US" spc="-150" dirty="0" smtClean="0"/>
              <a:t>계약이  됩니다 </a:t>
            </a:r>
            <a:r>
              <a:rPr lang="en-US" altLang="ko-KR" spc="-150" dirty="0" smtClean="0"/>
              <a:t>.</a:t>
            </a:r>
          </a:p>
        </p:txBody>
      </p:sp>
      <p:sp>
        <p:nvSpPr>
          <p:cNvPr id="40" name="직사각형 39"/>
          <p:cNvSpPr/>
          <p:nvPr/>
        </p:nvSpPr>
        <p:spPr>
          <a:xfrm>
            <a:off x="309463" y="210267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FAQ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429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b="1" dirty="0"/>
              <a:t>Q : </a:t>
            </a:r>
            <a:r>
              <a:rPr lang="ko-KR" altLang="en-US" sz="2000" b="1" dirty="0"/>
              <a:t>서류는  방문하여  제출해야  하나요</a:t>
            </a:r>
            <a:r>
              <a:rPr lang="en-US" altLang="ko-KR" sz="2000" b="1" dirty="0"/>
              <a:t>?</a:t>
            </a:r>
            <a:endParaRPr lang="ko-KR" altLang="en-US" sz="2000" dirty="0"/>
          </a:p>
        </p:txBody>
      </p:sp>
      <p:sp>
        <p:nvSpPr>
          <p:cNvPr id="31" name="Text Box 124"/>
          <p:cNvSpPr txBox="1">
            <a:spLocks noChangeArrowheads="1"/>
          </p:cNvSpPr>
          <p:nvPr/>
        </p:nvSpPr>
        <p:spPr bwMode="auto">
          <a:xfrm>
            <a:off x="403783" y="1637550"/>
            <a:ext cx="8018983" cy="1341009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A : </a:t>
            </a:r>
            <a:r>
              <a:rPr lang="ko-KR" altLang="en-US" dirty="0" smtClean="0"/>
              <a:t>서류를 준비하여 등기</a:t>
            </a:r>
            <a:r>
              <a:rPr lang="en-US" altLang="ko-KR" dirty="0" smtClean="0"/>
              <a:t>(</a:t>
            </a:r>
            <a:r>
              <a:rPr lang="ko-KR" altLang="en-US" b="1" dirty="0" smtClean="0"/>
              <a:t>우편</a:t>
            </a:r>
            <a:r>
              <a:rPr lang="en-US" altLang="ko-KR" b="1" dirty="0" smtClean="0"/>
              <a:t>)</a:t>
            </a:r>
            <a:r>
              <a:rPr lang="ko-KR" altLang="en-US" dirty="0" smtClean="0"/>
              <a:t>으로 제출하시면</a:t>
            </a:r>
            <a:r>
              <a:rPr lang="en-US" altLang="ko-KR" dirty="0" smtClean="0"/>
              <a:t> </a:t>
            </a:r>
            <a:r>
              <a:rPr lang="ko-KR" altLang="en-US" dirty="0" smtClean="0"/>
              <a:t>됩니다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 ※ </a:t>
            </a:r>
            <a:r>
              <a:rPr lang="ko-KR" altLang="en-US" dirty="0" smtClean="0"/>
              <a:t>제출서류 다운로드 위치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종합쇼핑몰 → 쇼핑도우미 → 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      03. </a:t>
            </a:r>
            <a:r>
              <a:rPr lang="ko-KR" altLang="en-US" dirty="0" smtClean="0"/>
              <a:t>상용소프트웨어 제</a:t>
            </a:r>
            <a:r>
              <a:rPr lang="en-US" altLang="ko-KR" dirty="0" smtClean="0">
                <a:latin typeface="+mn-ea"/>
              </a:rPr>
              <a:t>3</a:t>
            </a:r>
            <a:r>
              <a:rPr lang="ko-KR" altLang="en-US" dirty="0" smtClean="0"/>
              <a:t>자단가계약 안내</a:t>
            </a:r>
            <a:r>
              <a:rPr lang="en-US" altLang="ko-KR" dirty="0" smtClean="0"/>
              <a:t>(</a:t>
            </a:r>
            <a:r>
              <a:rPr lang="ko-KR" altLang="en-US" dirty="0" smtClean="0"/>
              <a:t>제출서류 다운</a:t>
            </a:r>
            <a:r>
              <a:rPr lang="en-US" altLang="ko-KR" dirty="0" smtClean="0"/>
              <a:t>)</a:t>
            </a:r>
            <a:endParaRPr lang="ko-KR" altLang="en-US" dirty="0" smtClean="0"/>
          </a:p>
        </p:txBody>
      </p:sp>
      <p:grpSp>
        <p:nvGrpSpPr>
          <p:cNvPr id="32" name="그룹 65"/>
          <p:cNvGrpSpPr/>
          <p:nvPr/>
        </p:nvGrpSpPr>
        <p:grpSpPr>
          <a:xfrm>
            <a:off x="245062" y="356407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모서리가 둥근 직사각형 32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모서리가 둥근 직사각형 33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모서리가 둥근 직사각형 35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5391" y="363539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 Q </a:t>
            </a:r>
            <a:r>
              <a:rPr lang="en-US" altLang="ko-KR" sz="2000" b="1" dirty="0"/>
              <a:t>: ‘</a:t>
            </a:r>
            <a:r>
              <a:rPr lang="ko-KR" altLang="en-US" sz="2000" b="1" dirty="0" err="1"/>
              <a:t>수의시담</a:t>
            </a:r>
            <a:r>
              <a:rPr lang="en-US" altLang="ko-KR" sz="2000" b="1" dirty="0"/>
              <a:t>’</a:t>
            </a:r>
            <a:r>
              <a:rPr lang="ko-KR" altLang="en-US" sz="2000" b="1" dirty="0"/>
              <a:t>은  어떻게  진행하나요</a:t>
            </a:r>
            <a:r>
              <a:rPr lang="en-US" altLang="ko-KR" sz="2000" b="1" dirty="0"/>
              <a:t>?</a:t>
            </a:r>
            <a:endParaRPr lang="ko-KR" altLang="en-US" sz="2000" dirty="0"/>
          </a:p>
        </p:txBody>
      </p:sp>
      <p:sp>
        <p:nvSpPr>
          <p:cNvPr id="39" name="Text Box 124"/>
          <p:cNvSpPr txBox="1">
            <a:spLocks noChangeArrowheads="1"/>
          </p:cNvSpPr>
          <p:nvPr/>
        </p:nvSpPr>
        <p:spPr bwMode="auto">
          <a:xfrm>
            <a:off x="398232" y="4245283"/>
            <a:ext cx="8263684" cy="2033506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A :  </a:t>
            </a:r>
            <a:r>
              <a:rPr lang="ko-KR" altLang="en-US" dirty="0" smtClean="0"/>
              <a:t>조달청에 제출한 서류검토가 완료된 후 </a:t>
            </a:r>
            <a:r>
              <a:rPr lang="ko-KR" altLang="en-US" dirty="0" err="1" smtClean="0"/>
              <a:t>수의시담</a:t>
            </a:r>
            <a:r>
              <a:rPr lang="ko-KR" altLang="en-US" dirty="0" smtClean="0"/>
              <a:t> 일자를  문서로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     </a:t>
            </a:r>
            <a:r>
              <a:rPr lang="ko-KR" altLang="en-US" spc="-150" dirty="0" smtClean="0"/>
              <a:t>통보하게 되며</a:t>
            </a:r>
            <a:r>
              <a:rPr lang="en-US" altLang="ko-KR" spc="-150" dirty="0" smtClean="0"/>
              <a:t>,</a:t>
            </a:r>
            <a:r>
              <a:rPr lang="ko-KR" altLang="en-US" spc="-150" dirty="0" smtClean="0"/>
              <a:t>  안내문  및  </a:t>
            </a:r>
            <a:r>
              <a:rPr lang="ko-KR" altLang="en-US" spc="-150" dirty="0" err="1" smtClean="0"/>
              <a:t>시담서를</a:t>
            </a:r>
            <a:r>
              <a:rPr lang="ko-KR" altLang="en-US" spc="-150" dirty="0" smtClean="0"/>
              <a:t>  </a:t>
            </a:r>
            <a:r>
              <a:rPr lang="en-US" altLang="ko-KR" spc="-150" dirty="0" smtClean="0"/>
              <a:t>FAX(</a:t>
            </a:r>
            <a:r>
              <a:rPr lang="ko-KR" altLang="en-US" spc="-150" dirty="0" smtClean="0"/>
              <a:t>또는 메일</a:t>
            </a:r>
            <a:r>
              <a:rPr lang="en-US" altLang="ko-KR" spc="-150" dirty="0" smtClean="0"/>
              <a:t>)</a:t>
            </a:r>
            <a:r>
              <a:rPr lang="ko-KR" altLang="en-US" spc="-150" dirty="0" smtClean="0"/>
              <a:t>로  보내  드립니다</a:t>
            </a:r>
            <a:r>
              <a:rPr lang="en-US" altLang="ko-KR" spc="-150" dirty="0" smtClean="0"/>
              <a:t>.</a:t>
            </a:r>
          </a:p>
          <a:p>
            <a:endParaRPr lang="en-US" altLang="ko-KR" spc="-150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  </a:t>
            </a:r>
            <a:r>
              <a:rPr lang="ko-KR" altLang="en-US" dirty="0" smtClean="0"/>
              <a:t>별도로  조달청에  방문하실  필요는 없으며  </a:t>
            </a:r>
            <a:r>
              <a:rPr lang="en-US" altLang="ko-KR" dirty="0" smtClean="0"/>
              <a:t>FAX(</a:t>
            </a:r>
            <a:r>
              <a:rPr lang="ko-KR" altLang="en-US" dirty="0" smtClean="0"/>
              <a:t>또는 메일</a:t>
            </a:r>
            <a:r>
              <a:rPr lang="en-US" altLang="ko-KR" dirty="0" smtClean="0"/>
              <a:t>)</a:t>
            </a:r>
            <a:r>
              <a:rPr lang="ko-KR" altLang="en-US" dirty="0" smtClean="0"/>
              <a:t>를 통해 가격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  </a:t>
            </a:r>
            <a:r>
              <a:rPr lang="ko-KR" altLang="en-US" dirty="0" err="1" smtClean="0"/>
              <a:t>시담후</a:t>
            </a:r>
            <a:r>
              <a:rPr lang="ko-KR" altLang="en-US" dirty="0" smtClean="0"/>
              <a:t>  나라장터에</a:t>
            </a:r>
            <a:r>
              <a:rPr lang="en-US" altLang="ko-KR" dirty="0" smtClean="0"/>
              <a:t> </a:t>
            </a:r>
            <a:r>
              <a:rPr lang="ko-KR" altLang="en-US" dirty="0" smtClean="0"/>
              <a:t>로그인하여  가격 </a:t>
            </a:r>
            <a:r>
              <a:rPr lang="ko-KR" altLang="en-US" dirty="0" err="1" smtClean="0"/>
              <a:t>투찰</a:t>
            </a:r>
            <a:r>
              <a:rPr lang="ko-KR" altLang="en-US" dirty="0" smtClean="0"/>
              <a:t> 하시면 됩니다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40" name="직사각형 39"/>
          <p:cNvSpPr/>
          <p:nvPr/>
        </p:nvSpPr>
        <p:spPr>
          <a:xfrm>
            <a:off x="309463" y="210267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FAQ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744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b="1" spc="-150" dirty="0"/>
              <a:t>Q : </a:t>
            </a:r>
            <a:r>
              <a:rPr lang="ko-KR" altLang="en-US" sz="2000" b="1" spc="-150" dirty="0"/>
              <a:t>기본상품을  등록하지  않은  업체인데  유지관리상품을  등록할 </a:t>
            </a:r>
            <a:r>
              <a:rPr lang="ko-KR" altLang="en-US" sz="2000" b="1" spc="-150" dirty="0" smtClean="0"/>
              <a:t>수</a:t>
            </a:r>
            <a:r>
              <a:rPr lang="en-US" altLang="ko-KR" sz="2000" b="1" spc="-150" dirty="0"/>
              <a:t> </a:t>
            </a:r>
            <a:r>
              <a:rPr lang="ko-KR" altLang="en-US" sz="2000" b="1" spc="-150" dirty="0" smtClean="0"/>
              <a:t>있습니까</a:t>
            </a:r>
            <a:r>
              <a:rPr lang="en-US" altLang="ko-KR" sz="2000" b="1" spc="-150" dirty="0"/>
              <a:t>?</a:t>
            </a:r>
            <a:endParaRPr lang="ko-KR" altLang="en-US" sz="2000" spc="-150" dirty="0"/>
          </a:p>
        </p:txBody>
      </p:sp>
      <p:grpSp>
        <p:nvGrpSpPr>
          <p:cNvPr id="32" name="그룹 65"/>
          <p:cNvGrpSpPr/>
          <p:nvPr/>
        </p:nvGrpSpPr>
        <p:grpSpPr>
          <a:xfrm>
            <a:off x="245062" y="368130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모서리가 둥근 직사각형 32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모서리가 둥근 직사각형 33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모서리가 둥근 직사각형 35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5391" y="375262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 </a:t>
            </a:r>
            <a:r>
              <a:rPr lang="en-US" altLang="ko-KR" sz="2000" b="1" dirty="0"/>
              <a:t>Q : </a:t>
            </a:r>
            <a:r>
              <a:rPr lang="ko-KR" altLang="en-US" sz="2000" b="1" dirty="0" smtClean="0"/>
              <a:t>계약종료 후  </a:t>
            </a:r>
            <a:r>
              <a:rPr lang="ko-KR" altLang="en-US" sz="2000" b="1" dirty="0"/>
              <a:t>신규계약  진행절차는</a:t>
            </a:r>
            <a:r>
              <a:rPr lang="en-US" altLang="ko-KR" sz="2000" b="1" dirty="0"/>
              <a:t>?</a:t>
            </a:r>
            <a:endParaRPr lang="ko-KR" altLang="en-US" sz="2000" dirty="0"/>
          </a:p>
        </p:txBody>
      </p:sp>
      <p:sp>
        <p:nvSpPr>
          <p:cNvPr id="17" name="Text Box 124"/>
          <p:cNvSpPr txBox="1">
            <a:spLocks noChangeArrowheads="1"/>
          </p:cNvSpPr>
          <p:nvPr/>
        </p:nvSpPr>
        <p:spPr bwMode="auto">
          <a:xfrm>
            <a:off x="414351" y="1659016"/>
            <a:ext cx="8263684" cy="1756508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A : </a:t>
            </a:r>
            <a:r>
              <a:rPr lang="ko-KR" altLang="en-US" dirty="0" smtClean="0"/>
              <a:t>유지관리상품은 기본상품의 </a:t>
            </a:r>
            <a:r>
              <a:rPr lang="ko-KR" altLang="en-US" dirty="0" err="1" smtClean="0"/>
              <a:t>규격별</a:t>
            </a:r>
            <a:r>
              <a:rPr lang="ko-KR" altLang="en-US" dirty="0" smtClean="0"/>
              <a:t> 가격을 기초로 서비스 항목과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  </a:t>
            </a:r>
            <a:r>
              <a:rPr lang="ko-KR" altLang="en-US" dirty="0" smtClean="0"/>
              <a:t> </a:t>
            </a:r>
            <a:r>
              <a:rPr lang="ko-KR" altLang="en-US" dirty="0" smtClean="0"/>
              <a:t>지원수준에  </a:t>
            </a:r>
            <a:r>
              <a:rPr lang="ko-KR" altLang="en-US" dirty="0" smtClean="0"/>
              <a:t>따라  </a:t>
            </a:r>
            <a:r>
              <a:rPr lang="ko-KR" altLang="en-US" dirty="0" err="1" smtClean="0"/>
              <a:t>요율이</a:t>
            </a:r>
            <a:r>
              <a:rPr lang="ko-KR" altLang="en-US" dirty="0" smtClean="0"/>
              <a:t> 정해집니다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</a:t>
            </a:r>
            <a:r>
              <a:rPr lang="ko-KR" altLang="en-US" dirty="0" smtClean="0"/>
              <a:t>따라서 </a:t>
            </a:r>
            <a:r>
              <a:rPr lang="ko-KR" altLang="en-US" dirty="0" smtClean="0"/>
              <a:t>기본상품은 반드시  먼저  등록되어야  합니다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     ※ </a:t>
            </a:r>
            <a:r>
              <a:rPr lang="ko-KR" altLang="en-US" dirty="0" smtClean="0"/>
              <a:t>기본상품 등록한 업체가 유지관리 상품등록 가능</a:t>
            </a:r>
          </a:p>
        </p:txBody>
      </p:sp>
      <p:sp>
        <p:nvSpPr>
          <p:cNvPr id="18" name="Text Box 124"/>
          <p:cNvSpPr txBox="1">
            <a:spLocks noChangeArrowheads="1"/>
          </p:cNvSpPr>
          <p:nvPr/>
        </p:nvSpPr>
        <p:spPr bwMode="auto">
          <a:xfrm>
            <a:off x="365683" y="4357286"/>
            <a:ext cx="8930717" cy="120251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ko-KR" dirty="0" smtClean="0"/>
              <a:t>A : </a:t>
            </a:r>
            <a:r>
              <a:rPr lang="ko-KR" altLang="en-US" dirty="0" smtClean="0"/>
              <a:t>계약기간이 종료되면 신규로 계약이 진행됩니다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     </a:t>
            </a:r>
          </a:p>
          <a:p>
            <a:r>
              <a:rPr lang="en-US" altLang="ko-KR" dirty="0" smtClean="0"/>
              <a:t>    ※ 20.3.1</a:t>
            </a:r>
            <a:r>
              <a:rPr lang="ko-KR" altLang="en-US" dirty="0" smtClean="0"/>
              <a:t>일 이후 입찰공고 후 계약된 건부터 최초 계약기간</a:t>
            </a:r>
            <a:r>
              <a:rPr lang="en-US" altLang="ko-KR" dirty="0" smtClean="0"/>
              <a:t>(3</a:t>
            </a:r>
            <a:r>
              <a:rPr lang="ko-KR" altLang="en-US" dirty="0" smtClean="0"/>
              <a:t>년</a:t>
            </a:r>
            <a:r>
              <a:rPr lang="en-US" altLang="ko-KR" dirty="0" smtClean="0"/>
              <a:t>)</a:t>
            </a:r>
            <a:r>
              <a:rPr lang="ko-KR" altLang="en-US" dirty="0" smtClean="0"/>
              <a:t>으로 변경</a:t>
            </a:r>
            <a:endParaRPr lang="en-US" altLang="ko-KR" dirty="0" smtClean="0"/>
          </a:p>
          <a:p>
            <a:r>
              <a:rPr lang="en-US" altLang="ko-KR" dirty="0" smtClean="0"/>
              <a:t>       </a:t>
            </a:r>
            <a:r>
              <a:rPr lang="ko-KR" altLang="en-US" dirty="0" smtClean="0"/>
              <a:t>또한  </a:t>
            </a:r>
            <a:r>
              <a:rPr lang="en-US" altLang="ko-KR" dirty="0" smtClean="0"/>
              <a:t>2</a:t>
            </a:r>
            <a:r>
              <a:rPr lang="ko-KR" altLang="en-US" dirty="0" smtClean="0"/>
              <a:t>년간 연장가능</a:t>
            </a:r>
            <a:r>
              <a:rPr lang="en-US" altLang="ko-KR" dirty="0" smtClean="0"/>
              <a:t>(</a:t>
            </a:r>
            <a:r>
              <a:rPr lang="ko-KR" altLang="en-US" dirty="0" smtClean="0"/>
              <a:t>연장요청문서를  계약종료 전  제출</a:t>
            </a:r>
            <a:r>
              <a:rPr lang="en-US" altLang="ko-KR" dirty="0" smtClean="0"/>
              <a:t>)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309463" y="210267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FAQ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9371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b="1" dirty="0"/>
              <a:t>Q : </a:t>
            </a:r>
            <a:r>
              <a:rPr lang="ko-KR" altLang="en-US" sz="2000" b="1" dirty="0"/>
              <a:t>신 버전 제품이  출시되어  등록하고  싶은데  어떻게  해야 하나요</a:t>
            </a:r>
            <a:r>
              <a:rPr lang="en-US" altLang="ko-KR" sz="2000" b="1" dirty="0"/>
              <a:t>?</a:t>
            </a:r>
            <a:endParaRPr lang="ko-KR" altLang="en-US" sz="2000" dirty="0"/>
          </a:p>
        </p:txBody>
      </p:sp>
      <p:grpSp>
        <p:nvGrpSpPr>
          <p:cNvPr id="32" name="그룹 65"/>
          <p:cNvGrpSpPr/>
          <p:nvPr/>
        </p:nvGrpSpPr>
        <p:grpSpPr>
          <a:xfrm>
            <a:off x="245062" y="3892316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모서리가 둥근 직사각형 32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모서리가 둥근 직사각형 33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모서리가 둥근 직사각형 35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5391" y="3928470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 </a:t>
            </a:r>
            <a:r>
              <a:rPr lang="en-US" altLang="ko-KR" sz="2000" b="1" dirty="0"/>
              <a:t>Q : </a:t>
            </a:r>
            <a:r>
              <a:rPr lang="ko-KR" altLang="en-US" sz="2000" b="1" dirty="0" smtClean="0"/>
              <a:t>서류 제출시  </a:t>
            </a:r>
            <a:r>
              <a:rPr lang="ko-KR" altLang="en-US" sz="2000" b="1" dirty="0"/>
              <a:t>가격자료관련  제출서류에는  </a:t>
            </a:r>
            <a:r>
              <a:rPr lang="ko-KR" altLang="en-US" sz="2000" b="1" dirty="0" smtClean="0"/>
              <a:t>어떤 것이  </a:t>
            </a:r>
            <a:r>
              <a:rPr lang="ko-KR" altLang="en-US" sz="2000" b="1" dirty="0"/>
              <a:t>있나요</a:t>
            </a:r>
            <a:r>
              <a:rPr lang="en-US" altLang="ko-KR" sz="2000" b="1" dirty="0"/>
              <a:t>?</a:t>
            </a:r>
            <a:endParaRPr lang="ko-KR" altLang="en-US" sz="2000" dirty="0"/>
          </a:p>
        </p:txBody>
      </p:sp>
      <p:sp>
        <p:nvSpPr>
          <p:cNvPr id="19" name="직사각형 18"/>
          <p:cNvSpPr/>
          <p:nvPr/>
        </p:nvSpPr>
        <p:spPr>
          <a:xfrm>
            <a:off x="309463" y="210267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FAQ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0" name="Text Box 124"/>
          <p:cNvSpPr txBox="1">
            <a:spLocks noChangeArrowheads="1"/>
          </p:cNvSpPr>
          <p:nvPr/>
        </p:nvSpPr>
        <p:spPr bwMode="auto">
          <a:xfrm>
            <a:off x="430705" y="1705653"/>
            <a:ext cx="8406560" cy="1341009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A : </a:t>
            </a:r>
            <a:r>
              <a:rPr lang="ko-KR" altLang="en-US" dirty="0" smtClean="0"/>
              <a:t>물품목록관리시스템에 신 버전으로 별도의 물품식별번호를 부여하고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</a:t>
            </a:r>
            <a:r>
              <a:rPr lang="ko-KR" altLang="en-US" dirty="0" smtClean="0"/>
              <a:t> 제품의 인증과 가격자료 등 관련서류를 제출하여 검토 후 등록됩니다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(</a:t>
            </a:r>
            <a:r>
              <a:rPr lang="ko-KR" altLang="en-US" dirty="0" smtClean="0"/>
              <a:t>신규제품으로 기본상품 등록과 동일함</a:t>
            </a:r>
            <a:r>
              <a:rPr lang="en-US" altLang="ko-KR" dirty="0" smtClean="0"/>
              <a:t>)</a:t>
            </a:r>
          </a:p>
        </p:txBody>
      </p:sp>
      <p:sp>
        <p:nvSpPr>
          <p:cNvPr id="21" name="Text Box 124"/>
          <p:cNvSpPr txBox="1">
            <a:spLocks noChangeArrowheads="1"/>
          </p:cNvSpPr>
          <p:nvPr/>
        </p:nvSpPr>
        <p:spPr bwMode="auto">
          <a:xfrm>
            <a:off x="407259" y="4390419"/>
            <a:ext cx="8419489" cy="1479509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A : </a:t>
            </a:r>
            <a:r>
              <a:rPr lang="ko-KR" altLang="en-US" dirty="0" smtClean="0"/>
              <a:t>가</a:t>
            </a:r>
            <a:r>
              <a:rPr lang="en-US" altLang="ko-KR" dirty="0" smtClean="0"/>
              <a:t>. </a:t>
            </a:r>
            <a:r>
              <a:rPr lang="ko-KR" altLang="en-US" dirty="0" smtClean="0"/>
              <a:t>총 매출장</a:t>
            </a:r>
            <a:r>
              <a:rPr lang="en-US" altLang="ko-KR" dirty="0" smtClean="0"/>
              <a:t>(</a:t>
            </a:r>
            <a:r>
              <a:rPr lang="ko-KR" altLang="en-US" dirty="0" smtClean="0"/>
              <a:t>계약하고자 하는 제품명이 표기</a:t>
            </a:r>
            <a:r>
              <a:rPr lang="en-US" altLang="ko-KR" dirty="0" smtClean="0"/>
              <a:t>)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      </a:t>
            </a:r>
            <a:r>
              <a:rPr lang="ko-KR" altLang="en-US" dirty="0" smtClean="0"/>
              <a:t>나</a:t>
            </a:r>
            <a:r>
              <a:rPr lang="en-US" altLang="ko-KR" dirty="0" smtClean="0"/>
              <a:t>. </a:t>
            </a:r>
            <a:r>
              <a:rPr lang="ko-KR" altLang="en-US" dirty="0" smtClean="0"/>
              <a:t>전자세금계산서</a:t>
            </a:r>
            <a:r>
              <a:rPr lang="en-US" altLang="ko-KR" dirty="0" smtClean="0"/>
              <a:t>(</a:t>
            </a:r>
            <a:r>
              <a:rPr lang="ko-KR" altLang="en-US" dirty="0" smtClean="0"/>
              <a:t>계약하고자 하는 제품명이 표기</a:t>
            </a:r>
            <a:r>
              <a:rPr lang="en-US" altLang="ko-KR" dirty="0" smtClean="0"/>
              <a:t>)</a:t>
            </a:r>
            <a:endParaRPr lang="en-US" altLang="ko-KR" dirty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8822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b="1" dirty="0"/>
              <a:t>Q : </a:t>
            </a:r>
            <a:r>
              <a:rPr lang="ko-KR" altLang="en-US" sz="2000" b="1" spc="-300" dirty="0"/>
              <a:t>가격자료와  규격서의  </a:t>
            </a:r>
            <a:r>
              <a:rPr lang="en-US" altLang="ko-KR" sz="2000" b="1" spc="-300" dirty="0">
                <a:latin typeface="HY강B" pitchFamily="18" charset="-127"/>
                <a:ea typeface="HY강B" pitchFamily="18" charset="-127"/>
              </a:rPr>
              <a:t>1</a:t>
            </a:r>
            <a:r>
              <a:rPr lang="ko-KR" altLang="en-US" sz="2000" b="1" spc="-300" dirty="0"/>
              <a:t>조</a:t>
            </a:r>
            <a:r>
              <a:rPr lang="en-US" altLang="ko-KR" sz="2000" b="1" spc="-300" dirty="0"/>
              <a:t>(Copy)</a:t>
            </a:r>
            <a:r>
              <a:rPr lang="ko-KR" altLang="en-US" sz="2000" b="1" spc="-300" dirty="0"/>
              <a:t> 구매기준</a:t>
            </a:r>
            <a:r>
              <a:rPr lang="en-US" altLang="ko-KR" sz="2000" b="1" spc="-300" dirty="0"/>
              <a:t>(</a:t>
            </a:r>
            <a:r>
              <a:rPr lang="ko-KR" altLang="en-US" sz="2000" b="1" spc="-300" dirty="0"/>
              <a:t>사용권한</a:t>
            </a:r>
            <a:r>
              <a:rPr lang="en-US" altLang="ko-KR" sz="2000" b="1" spc="-300" dirty="0"/>
              <a:t>)</a:t>
            </a:r>
            <a:r>
              <a:rPr lang="ko-KR" altLang="en-US" sz="2000" b="1" spc="-300" dirty="0"/>
              <a:t>단위는 </a:t>
            </a:r>
            <a:r>
              <a:rPr lang="ko-KR" altLang="en-US" sz="2000" b="1" spc="-300" dirty="0" smtClean="0"/>
              <a:t>동일해야</a:t>
            </a:r>
            <a:r>
              <a:rPr lang="en-US" altLang="ko-KR" sz="2000" b="1" spc="-300" dirty="0"/>
              <a:t> </a:t>
            </a:r>
            <a:r>
              <a:rPr lang="ko-KR" altLang="en-US" sz="2000" b="1" spc="-300" dirty="0" smtClean="0"/>
              <a:t>하나요</a:t>
            </a:r>
            <a:r>
              <a:rPr lang="en-US" altLang="ko-KR" sz="2000" b="1" spc="-300" dirty="0" smtClean="0"/>
              <a:t> </a:t>
            </a:r>
            <a:r>
              <a:rPr lang="en-US" altLang="ko-KR" sz="2000" b="1" spc="-300" dirty="0"/>
              <a:t>?</a:t>
            </a:r>
            <a:endParaRPr lang="ko-KR" altLang="en-US" sz="2000" spc="-300" dirty="0"/>
          </a:p>
        </p:txBody>
      </p:sp>
      <p:grpSp>
        <p:nvGrpSpPr>
          <p:cNvPr id="32" name="그룹 65"/>
          <p:cNvGrpSpPr/>
          <p:nvPr/>
        </p:nvGrpSpPr>
        <p:grpSpPr>
          <a:xfrm>
            <a:off x="245062" y="3411673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모서리가 둥근 직사각형 32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모서리가 둥근 직사각형 33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모서리가 둥근 직사각형 35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5391" y="351816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 </a:t>
            </a:r>
            <a:r>
              <a:rPr lang="en-US" altLang="ko-KR" sz="2000" b="1" dirty="0"/>
              <a:t>Q : </a:t>
            </a:r>
            <a:r>
              <a:rPr lang="ko-KR" altLang="en-US" sz="2000" b="1" dirty="0"/>
              <a:t>서류 제출시  제출서류에  버전이  명시되어야  하나요</a:t>
            </a:r>
            <a:r>
              <a:rPr lang="en-US" altLang="ko-KR" sz="2000" b="1" dirty="0"/>
              <a:t>?</a:t>
            </a:r>
            <a:endParaRPr lang="ko-KR" altLang="en-US" sz="2000" dirty="0"/>
          </a:p>
        </p:txBody>
      </p:sp>
      <p:sp>
        <p:nvSpPr>
          <p:cNvPr id="19" name="직사각형 18"/>
          <p:cNvSpPr/>
          <p:nvPr/>
        </p:nvSpPr>
        <p:spPr>
          <a:xfrm>
            <a:off x="309463" y="210267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FAQ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7" name="Text Box 124"/>
          <p:cNvSpPr txBox="1">
            <a:spLocks noChangeArrowheads="1"/>
          </p:cNvSpPr>
          <p:nvPr/>
        </p:nvSpPr>
        <p:spPr bwMode="auto">
          <a:xfrm>
            <a:off x="395536" y="1755885"/>
            <a:ext cx="8431212" cy="1479509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ko-KR" dirty="0" smtClean="0"/>
              <a:t>A :  </a:t>
            </a:r>
            <a:r>
              <a:rPr lang="ko-KR" altLang="en-US" dirty="0" smtClean="0"/>
              <a:t>가격자료와 규격서의 구매기준</a:t>
            </a:r>
            <a:r>
              <a:rPr lang="en-US" altLang="ko-KR" dirty="0" smtClean="0"/>
              <a:t>(</a:t>
            </a:r>
            <a:r>
              <a:rPr lang="ko-KR" altLang="en-US" dirty="0" smtClean="0"/>
              <a:t>단위</a:t>
            </a:r>
            <a:r>
              <a:rPr lang="en-US" altLang="ko-KR" dirty="0" smtClean="0"/>
              <a:t>)</a:t>
            </a:r>
            <a:r>
              <a:rPr lang="ko-KR" altLang="en-US" dirty="0" smtClean="0"/>
              <a:t>는  동일해야 합니다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       (</a:t>
            </a:r>
            <a:r>
              <a:rPr lang="ko-KR" altLang="en-US" dirty="0" smtClean="0"/>
              <a:t>기 판매한 라이선스 증서 확인  및  규격서에  명시</a:t>
            </a:r>
            <a:r>
              <a:rPr lang="en-US" altLang="ko-KR" dirty="0" smtClean="0"/>
              <a:t>)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   ※ </a:t>
            </a:r>
            <a:r>
              <a:rPr lang="ko-KR" altLang="en-US" dirty="0" smtClean="0"/>
              <a:t>기존 판매한 가격자료</a:t>
            </a:r>
            <a:r>
              <a:rPr lang="en-US" altLang="ko-KR" dirty="0" smtClean="0"/>
              <a:t>(</a:t>
            </a:r>
            <a:r>
              <a:rPr lang="ko-KR" altLang="en-US" dirty="0" smtClean="0"/>
              <a:t>단위</a:t>
            </a:r>
            <a:r>
              <a:rPr lang="en-US" altLang="ko-KR" dirty="0" smtClean="0"/>
              <a:t>)</a:t>
            </a:r>
            <a:r>
              <a:rPr lang="ko-KR" altLang="en-US" dirty="0" smtClean="0"/>
              <a:t>를 기준으로 규격서에 명시가 되어야 하며</a:t>
            </a:r>
            <a:r>
              <a:rPr lang="en-US" altLang="ko-KR" dirty="0" smtClean="0"/>
              <a:t>,</a:t>
            </a:r>
          </a:p>
          <a:p>
            <a:r>
              <a:rPr lang="en-US" altLang="ko-KR" dirty="0" smtClean="0"/>
              <a:t>       </a:t>
            </a:r>
            <a:r>
              <a:rPr lang="ko-KR" altLang="en-US" dirty="0" smtClean="0"/>
              <a:t>동일 규격에 대한 최소 </a:t>
            </a:r>
            <a:r>
              <a:rPr lang="en-US" altLang="ko-KR" dirty="0" smtClean="0">
                <a:latin typeface="HY강B" pitchFamily="18" charset="-127"/>
                <a:ea typeface="HY강B" pitchFamily="18" charset="-127"/>
              </a:rPr>
              <a:t>3</a:t>
            </a:r>
            <a:r>
              <a:rPr lang="ko-KR" altLang="en-US" dirty="0" smtClean="0"/>
              <a:t>건 이상의 거래실적자료가 있어야 </a:t>
            </a:r>
            <a:r>
              <a:rPr lang="ko-KR" altLang="en-US" dirty="0"/>
              <a:t>함</a:t>
            </a:r>
            <a:r>
              <a:rPr lang="en-US" altLang="ko-KR" dirty="0" smtClean="0"/>
              <a:t>        </a:t>
            </a:r>
          </a:p>
        </p:txBody>
      </p:sp>
      <p:sp>
        <p:nvSpPr>
          <p:cNvPr id="18" name="Text Box 124"/>
          <p:cNvSpPr txBox="1">
            <a:spLocks noChangeArrowheads="1"/>
          </p:cNvSpPr>
          <p:nvPr/>
        </p:nvSpPr>
        <p:spPr bwMode="auto">
          <a:xfrm>
            <a:off x="444098" y="4131853"/>
            <a:ext cx="8946259" cy="231050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ko-KR" dirty="0" smtClean="0"/>
              <a:t>A : </a:t>
            </a:r>
            <a:r>
              <a:rPr lang="ko-KR" altLang="en-US" dirty="0" smtClean="0"/>
              <a:t>등록하고자 하는  제품의 버전이 표시된 경우</a:t>
            </a:r>
            <a:r>
              <a:rPr lang="en-US" altLang="ko-KR" dirty="0" smtClean="0"/>
              <a:t>(</a:t>
            </a:r>
            <a:r>
              <a:rPr lang="ko-KR" altLang="en-US" dirty="0" smtClean="0"/>
              <a:t>인증서</a:t>
            </a:r>
            <a:r>
              <a:rPr lang="en-US" altLang="ko-KR" dirty="0" smtClean="0"/>
              <a:t>)</a:t>
            </a:r>
            <a:r>
              <a:rPr lang="ko-KR" altLang="en-US" dirty="0" smtClean="0"/>
              <a:t>에는  모든  제출</a:t>
            </a:r>
            <a:endParaRPr lang="en-US" altLang="ko-KR" dirty="0" smtClean="0"/>
          </a:p>
          <a:p>
            <a:r>
              <a:rPr lang="en-US" altLang="ko-KR" dirty="0" smtClean="0"/>
              <a:t> </a:t>
            </a:r>
            <a:r>
              <a:rPr lang="ko-KR" altLang="en-US" dirty="0" smtClean="0"/>
              <a:t>    서류에</a:t>
            </a:r>
            <a:r>
              <a:rPr lang="en-US" altLang="ko-KR" dirty="0" smtClean="0"/>
              <a:t>  </a:t>
            </a:r>
            <a:r>
              <a:rPr lang="ko-KR" altLang="en-US" dirty="0" smtClean="0"/>
              <a:t>버전이 동일해야 하며  명시되어  있어야  합니다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      </a:t>
            </a:r>
            <a:r>
              <a:rPr lang="ko-KR" altLang="en-US" dirty="0" smtClean="0"/>
              <a:t>가</a:t>
            </a:r>
            <a:r>
              <a:rPr lang="en-US" altLang="ko-KR" dirty="0" smtClean="0"/>
              <a:t>. GS</a:t>
            </a:r>
            <a:r>
              <a:rPr lang="ko-KR" altLang="en-US" dirty="0" smtClean="0"/>
              <a:t> 등 인증서의 명칭</a:t>
            </a:r>
            <a:endParaRPr lang="en-US" altLang="ko-KR" dirty="0" smtClean="0"/>
          </a:p>
          <a:p>
            <a:r>
              <a:rPr lang="en-US" altLang="ko-KR" dirty="0" smtClean="0"/>
              <a:t>      </a:t>
            </a:r>
            <a:r>
              <a:rPr lang="ko-KR" altLang="en-US" dirty="0" smtClean="0"/>
              <a:t>나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프로그램등록부</a:t>
            </a:r>
            <a:r>
              <a:rPr lang="en-US" altLang="ko-KR" dirty="0" smtClean="0"/>
              <a:t>(</a:t>
            </a:r>
            <a:r>
              <a:rPr lang="ko-KR" altLang="en-US" dirty="0" smtClean="0"/>
              <a:t>프로그램의 명칭</a:t>
            </a:r>
            <a:r>
              <a:rPr lang="en-US" altLang="ko-KR" dirty="0" smtClean="0"/>
              <a:t>)</a:t>
            </a:r>
          </a:p>
          <a:p>
            <a:r>
              <a:rPr lang="en-US" altLang="ko-KR" dirty="0" smtClean="0"/>
              <a:t>      </a:t>
            </a:r>
            <a:r>
              <a:rPr lang="ko-KR" altLang="en-US" dirty="0" smtClean="0"/>
              <a:t>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물품목록번호 부여시 부여 받은 제품명</a:t>
            </a:r>
            <a:endParaRPr lang="en-US" altLang="ko-KR" dirty="0" smtClean="0"/>
          </a:p>
          <a:p>
            <a:pPr algn="dist"/>
            <a:r>
              <a:rPr lang="en-US" altLang="ko-KR" spc="-150" dirty="0" smtClean="0"/>
              <a:t>          </a:t>
            </a:r>
          </a:p>
          <a:p>
            <a:r>
              <a:rPr lang="en-US" altLang="ko-KR" dirty="0" smtClean="0"/>
              <a:t>   ※ </a:t>
            </a:r>
            <a:r>
              <a:rPr lang="ko-KR" altLang="en-US" dirty="0" smtClean="0"/>
              <a:t>버전이  다른 경우  동일 제품으로  판단하지 않음</a:t>
            </a:r>
          </a:p>
        </p:txBody>
      </p:sp>
    </p:spTree>
    <p:extLst>
      <p:ext uri="{BB962C8B-B14F-4D97-AF65-F5344CB8AC3E}">
        <p14:creationId xmlns:p14="http://schemas.microsoft.com/office/powerpoint/2010/main" val="132280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b="1" dirty="0"/>
              <a:t>Q : SW</a:t>
            </a:r>
            <a:r>
              <a:rPr lang="ko-KR" altLang="en-US" sz="2000" b="1" dirty="0" err="1"/>
              <a:t>납품시</a:t>
            </a:r>
            <a:r>
              <a:rPr lang="ko-KR" altLang="en-US" sz="2000" b="1" dirty="0"/>
              <a:t> </a:t>
            </a:r>
            <a:r>
              <a:rPr lang="ko-KR" altLang="en-US" sz="2000" b="1" dirty="0" smtClean="0"/>
              <a:t>일체형 </a:t>
            </a:r>
            <a:r>
              <a:rPr lang="en-US" altLang="ko-KR" sz="2000" b="1" dirty="0" smtClean="0"/>
              <a:t>HW</a:t>
            </a:r>
            <a:r>
              <a:rPr lang="ko-KR" altLang="en-US" sz="2000" b="1" dirty="0" smtClean="0"/>
              <a:t>로 납품되어야 </a:t>
            </a:r>
            <a:r>
              <a:rPr lang="ko-KR" altLang="en-US" sz="2000" b="1" dirty="0"/>
              <a:t>하는 경우에는 등록이 가능합니까</a:t>
            </a:r>
            <a:r>
              <a:rPr lang="en-US" altLang="ko-KR" sz="2000" b="1" dirty="0"/>
              <a:t>?</a:t>
            </a:r>
            <a:endParaRPr lang="ko-KR" altLang="en-US" sz="2000" dirty="0"/>
          </a:p>
        </p:txBody>
      </p:sp>
      <p:sp>
        <p:nvSpPr>
          <p:cNvPr id="19" name="직사각형 18"/>
          <p:cNvSpPr/>
          <p:nvPr/>
        </p:nvSpPr>
        <p:spPr>
          <a:xfrm>
            <a:off x="309463" y="210267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FAQ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20" name="Text Box 124"/>
          <p:cNvSpPr txBox="1">
            <a:spLocks noChangeArrowheads="1"/>
          </p:cNvSpPr>
          <p:nvPr/>
        </p:nvSpPr>
        <p:spPr bwMode="auto">
          <a:xfrm>
            <a:off x="578843" y="1718387"/>
            <a:ext cx="8630471" cy="1479509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ko-KR" dirty="0" smtClean="0"/>
              <a:t>A : </a:t>
            </a:r>
            <a:r>
              <a:rPr lang="ko-KR" altLang="en-US" dirty="0" smtClean="0"/>
              <a:t>상용</a:t>
            </a:r>
            <a:r>
              <a:rPr lang="en-US" altLang="ko-KR" dirty="0" smtClean="0"/>
              <a:t>SW</a:t>
            </a:r>
            <a:r>
              <a:rPr lang="ko-KR" altLang="en-US" dirty="0" smtClean="0"/>
              <a:t>단가계약제도는 </a:t>
            </a:r>
            <a:r>
              <a:rPr lang="en-US" altLang="ko-KR" dirty="0" smtClean="0"/>
              <a:t>SW</a:t>
            </a:r>
            <a:r>
              <a:rPr lang="ko-KR" altLang="en-US" dirty="0" smtClean="0"/>
              <a:t>를 대상으로 계약하는 제도로 일체형 등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      </a:t>
            </a:r>
            <a:r>
              <a:rPr lang="en-US" altLang="ko-KR" dirty="0" smtClean="0"/>
              <a:t>HW</a:t>
            </a:r>
            <a:r>
              <a:rPr lang="ko-KR" altLang="en-US" dirty="0" smtClean="0"/>
              <a:t>제품은 계약대상이 아닙니다</a:t>
            </a:r>
            <a:r>
              <a:rPr lang="en-US" altLang="ko-KR" dirty="0" smtClean="0"/>
              <a:t>.</a:t>
            </a:r>
          </a:p>
          <a:p>
            <a:endParaRPr lang="en-US" altLang="ko-KR" spc="-150" dirty="0" smtClean="0"/>
          </a:p>
          <a:p>
            <a:r>
              <a:rPr lang="en-US" altLang="ko-KR" dirty="0" smtClean="0"/>
              <a:t>   </a:t>
            </a:r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1689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모서리가 둥근 직사각형 67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모서리가 둥근 직사각형 70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b="1" dirty="0"/>
              <a:t>Q : </a:t>
            </a:r>
            <a:r>
              <a:rPr lang="ko-KR" altLang="en-US" sz="2000" b="1" dirty="0"/>
              <a:t>상용 </a:t>
            </a:r>
            <a:r>
              <a:rPr lang="en-US" altLang="ko-KR" sz="2000" b="1" dirty="0"/>
              <a:t>SW</a:t>
            </a:r>
            <a:r>
              <a:rPr lang="ko-KR" altLang="en-US" sz="2000" b="1" dirty="0"/>
              <a:t>등록에는  어떤 상품의  종류가  있나요</a:t>
            </a:r>
            <a:r>
              <a:rPr lang="en-US" altLang="ko-KR" sz="2000" b="1" dirty="0"/>
              <a:t>?</a:t>
            </a:r>
            <a:endParaRPr lang="ko-KR" altLang="en-US" sz="2000" dirty="0"/>
          </a:p>
        </p:txBody>
      </p:sp>
      <p:grpSp>
        <p:nvGrpSpPr>
          <p:cNvPr id="32" name="그룹 65"/>
          <p:cNvGrpSpPr/>
          <p:nvPr/>
        </p:nvGrpSpPr>
        <p:grpSpPr>
          <a:xfrm>
            <a:off x="245062" y="4068161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모서리가 둥근 직사각형 32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모서리가 둥근 직사각형 33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모서리가 둥근 직사각형 35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5391" y="4174653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/>
              <a:t> </a:t>
            </a:r>
            <a:r>
              <a:rPr lang="en-US" altLang="ko-KR" sz="2000" b="1" spc="-300" dirty="0"/>
              <a:t>Q : </a:t>
            </a:r>
            <a:r>
              <a:rPr lang="ko-KR" altLang="en-US" sz="2000" b="1" spc="-300" dirty="0" smtClean="0"/>
              <a:t>쇼핑몰 </a:t>
            </a:r>
            <a:r>
              <a:rPr lang="ko-KR" altLang="en-US" sz="2000" b="1" spc="-300" dirty="0" err="1"/>
              <a:t>등록후</a:t>
            </a:r>
            <a:r>
              <a:rPr lang="en-US" altLang="ko-KR" sz="2000" b="1" spc="-300" dirty="0"/>
              <a:t>(</a:t>
            </a:r>
            <a:r>
              <a:rPr lang="ko-KR" altLang="en-US" sz="2000" b="1" spc="-300" dirty="0"/>
              <a:t>계약체결완료 후</a:t>
            </a:r>
            <a:r>
              <a:rPr lang="en-US" altLang="ko-KR" sz="2000" b="1" spc="-300" dirty="0"/>
              <a:t>) </a:t>
            </a:r>
            <a:r>
              <a:rPr lang="ko-KR" altLang="en-US" sz="2000" b="1" spc="-300" dirty="0"/>
              <a:t>계약된  단가 이하로  입찰 </a:t>
            </a:r>
            <a:r>
              <a:rPr lang="ko-KR" altLang="en-US" sz="2000" b="1" spc="-300" dirty="0" smtClean="0"/>
              <a:t>등을  통해</a:t>
            </a:r>
            <a:r>
              <a:rPr lang="en-US" altLang="ko-KR" sz="2000" b="1" spc="-300" dirty="0"/>
              <a:t> </a:t>
            </a:r>
            <a:r>
              <a:rPr lang="en-US" altLang="ko-KR" sz="2000" b="1" spc="-300" dirty="0" smtClean="0"/>
              <a:t> </a:t>
            </a:r>
            <a:r>
              <a:rPr lang="ko-KR" altLang="en-US" sz="2000" b="1" spc="-300" dirty="0" smtClean="0"/>
              <a:t>판매가  </a:t>
            </a:r>
            <a:r>
              <a:rPr lang="ko-KR" altLang="en-US" sz="2000" b="1" spc="-300" dirty="0"/>
              <a:t>가능</a:t>
            </a:r>
            <a:r>
              <a:rPr lang="en-US" altLang="ko-KR" sz="2000" b="1" spc="-300" dirty="0"/>
              <a:t> </a:t>
            </a:r>
            <a:r>
              <a:rPr lang="ko-KR" altLang="en-US" sz="2000" b="1" spc="-300" dirty="0"/>
              <a:t>한가요</a:t>
            </a:r>
            <a:r>
              <a:rPr lang="en-US" altLang="ko-KR" sz="2000" b="1" spc="-300" dirty="0"/>
              <a:t>?</a:t>
            </a:r>
            <a:endParaRPr lang="ko-KR" altLang="en-US" sz="2000" spc="-300" dirty="0"/>
          </a:p>
        </p:txBody>
      </p:sp>
      <p:sp>
        <p:nvSpPr>
          <p:cNvPr id="19" name="직사각형 18"/>
          <p:cNvSpPr/>
          <p:nvPr/>
        </p:nvSpPr>
        <p:spPr>
          <a:xfrm>
            <a:off x="309463" y="210267"/>
            <a:ext cx="753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spc="-100" dirty="0" smtClean="0">
                <a:solidFill>
                  <a:prstClr val="white"/>
                </a:solidFill>
                <a:latin typeface="HY헤드라인M" pitchFamily="18" charset="-127"/>
                <a:ea typeface="HY헤드라인M" pitchFamily="18" charset="-127"/>
              </a:rPr>
              <a:t>FAQ</a:t>
            </a:r>
            <a:endParaRPr lang="en-US" altLang="ko-KR" sz="2800" spc="300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7" name="Text Box 124"/>
          <p:cNvSpPr txBox="1">
            <a:spLocks noChangeArrowheads="1"/>
          </p:cNvSpPr>
          <p:nvPr/>
        </p:nvSpPr>
        <p:spPr bwMode="auto">
          <a:xfrm>
            <a:off x="611560" y="1802810"/>
            <a:ext cx="8419489" cy="2033506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A :  </a:t>
            </a:r>
            <a:r>
              <a:rPr lang="ko-KR" altLang="en-US" dirty="0" smtClean="0"/>
              <a:t>가</a:t>
            </a:r>
            <a:r>
              <a:rPr lang="en-US" altLang="ko-KR" dirty="0" smtClean="0"/>
              <a:t>. </a:t>
            </a:r>
            <a:r>
              <a:rPr lang="ko-KR" altLang="en-US" dirty="0" smtClean="0"/>
              <a:t>기본상품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  </a:t>
            </a:r>
            <a:r>
              <a:rPr lang="ko-KR" altLang="en-US" dirty="0" smtClean="0"/>
              <a:t>나</a:t>
            </a:r>
            <a:r>
              <a:rPr lang="en-US" altLang="ko-KR" dirty="0" smtClean="0"/>
              <a:t>. </a:t>
            </a:r>
            <a:r>
              <a:rPr lang="ko-KR" altLang="en-US" dirty="0" smtClean="0"/>
              <a:t>유지관리상품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  </a:t>
            </a:r>
            <a:r>
              <a:rPr lang="ko-KR" altLang="en-US" dirty="0" smtClean="0"/>
              <a:t>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커스터마이징</a:t>
            </a:r>
            <a:r>
              <a:rPr lang="ko-KR" altLang="en-US" dirty="0" smtClean="0"/>
              <a:t> 상품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※ </a:t>
            </a:r>
            <a:r>
              <a:rPr lang="ko-KR" altLang="en-US" dirty="0" smtClean="0"/>
              <a:t>기본상품 등록</a:t>
            </a:r>
            <a:r>
              <a:rPr lang="en-US" altLang="ko-KR" dirty="0" smtClean="0"/>
              <a:t>(</a:t>
            </a:r>
            <a:r>
              <a:rPr lang="ko-KR" altLang="en-US" dirty="0" smtClean="0"/>
              <a:t>계약</a:t>
            </a:r>
            <a:r>
              <a:rPr lang="en-US" altLang="ko-KR" dirty="0" smtClean="0"/>
              <a:t>)</a:t>
            </a:r>
            <a:r>
              <a:rPr lang="ko-KR" altLang="en-US" dirty="0" smtClean="0"/>
              <a:t>후 유지관리 및 </a:t>
            </a:r>
            <a:r>
              <a:rPr lang="ko-KR" altLang="en-US" dirty="0" err="1" smtClean="0"/>
              <a:t>커스터마이징</a:t>
            </a:r>
            <a:r>
              <a:rPr lang="ko-KR" altLang="en-US" dirty="0" smtClean="0"/>
              <a:t> 상품 등록 가능</a:t>
            </a:r>
            <a:endParaRPr lang="en-US" altLang="ko-KR" dirty="0" smtClean="0"/>
          </a:p>
          <a:p>
            <a:r>
              <a:rPr lang="en-US" altLang="ko-KR" dirty="0" smtClean="0"/>
              <a:t>      </a:t>
            </a:r>
            <a:r>
              <a:rPr lang="en-US" altLang="ko-KR" spc="-150" dirty="0" smtClean="0"/>
              <a:t>          </a:t>
            </a:r>
          </a:p>
        </p:txBody>
      </p:sp>
      <p:sp>
        <p:nvSpPr>
          <p:cNvPr id="18" name="Text Box 124"/>
          <p:cNvSpPr txBox="1">
            <a:spLocks noChangeArrowheads="1"/>
          </p:cNvSpPr>
          <p:nvPr/>
        </p:nvSpPr>
        <p:spPr bwMode="auto">
          <a:xfrm>
            <a:off x="526859" y="5082042"/>
            <a:ext cx="8419489" cy="92551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smtClean="0"/>
              <a:t>A : </a:t>
            </a:r>
            <a:r>
              <a:rPr lang="ko-KR" altLang="en-US" dirty="0" smtClean="0"/>
              <a:t>쇼핑몰에 </a:t>
            </a:r>
            <a:r>
              <a:rPr lang="ko-KR" altLang="en-US" dirty="0" smtClean="0">
                <a:solidFill>
                  <a:srgbClr val="0070C0"/>
                </a:solidFill>
              </a:rPr>
              <a:t>계약된 단가 이하로는 판매할 수 없으며 </a:t>
            </a:r>
            <a:r>
              <a:rPr lang="ko-KR" altLang="en-US" dirty="0" smtClean="0"/>
              <a:t>가격조사 등을 통해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    </a:t>
            </a:r>
            <a:r>
              <a:rPr lang="ko-KR" altLang="en-US" dirty="0" smtClean="0"/>
              <a:t>확인이 된 경우 단가인하 등 조치되오니 유념해 주시기 바랍니다</a:t>
            </a:r>
            <a:r>
              <a:rPr lang="en-US" altLang="ko-K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8833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직사각형 788"/>
          <p:cNvSpPr/>
          <p:nvPr/>
        </p:nvSpPr>
        <p:spPr>
          <a:xfrm>
            <a:off x="0" y="0"/>
            <a:ext cx="9906000" cy="6737420"/>
          </a:xfrm>
          <a:prstGeom prst="rect">
            <a:avLst/>
          </a:prstGeom>
          <a:solidFill>
            <a:schemeClr val="accent5">
              <a:lumMod val="40000"/>
              <a:lumOff val="60000"/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ctrTitle" idx="4294967295"/>
          </p:nvPr>
        </p:nvSpPr>
        <p:spPr>
          <a:xfrm>
            <a:off x="742950" y="2068455"/>
            <a:ext cx="8420100" cy="942898"/>
          </a:xfrm>
        </p:spPr>
        <p:txBody>
          <a:bodyPr>
            <a:normAutofit fontScale="90000"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             </a:t>
            </a:r>
            <a:r>
              <a:rPr lang="ko-KR" altLang="en-US" sz="3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상용소프트웨어</a:t>
            </a:r>
            <a:r>
              <a:rPr lang="en-US" altLang="ko-KR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/>
            </a:r>
            <a:br>
              <a:rPr lang="en-US" altLang="ko-KR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</a:br>
            <a:r>
              <a:rPr lang="en-US" altLang="ko-KR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             </a:t>
            </a:r>
            <a:r>
              <a:rPr lang="ko-KR" altLang="en-US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제</a:t>
            </a:r>
            <a:r>
              <a:rPr lang="en-US" altLang="ko-KR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3</a:t>
            </a:r>
            <a:r>
              <a:rPr lang="ko-KR" altLang="en-US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자단가계약 제도</a:t>
            </a:r>
            <a:endParaRPr lang="ko-KR" altLang="en-US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" name="액자 3"/>
          <p:cNvSpPr/>
          <p:nvPr/>
        </p:nvSpPr>
        <p:spPr>
          <a:xfrm>
            <a:off x="0" y="0"/>
            <a:ext cx="9906000" cy="6858000"/>
          </a:xfrm>
          <a:prstGeom prst="frame">
            <a:avLst>
              <a:gd name="adj1" fmla="val 125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" name="Picture 2" descr="C:\Users\editphoto\Desktop\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3" y="1276509"/>
            <a:ext cx="4004225" cy="252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65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3080482" y="2534379"/>
            <a:ext cx="38010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5400" spc="-100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감사합니다</a:t>
            </a:r>
            <a:r>
              <a:rPr lang="en-US" altLang="ko-KR" sz="5400" spc="-100" dirty="0" smtClean="0">
                <a:solidFill>
                  <a:schemeClr val="bg1"/>
                </a:solidFill>
                <a:latin typeface="HY울릉도B" pitchFamily="18" charset="-127"/>
                <a:ea typeface="HY울릉도B" pitchFamily="18" charset="-127"/>
              </a:rPr>
              <a:t>.</a:t>
            </a:r>
            <a:endParaRPr lang="en-US" altLang="ko-KR" sz="5400" spc="-100" dirty="0">
              <a:solidFill>
                <a:schemeClr val="bg1"/>
              </a:solidFill>
              <a:latin typeface="HY울릉도B" pitchFamily="18" charset="-127"/>
              <a:ea typeface="HY울릉도B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0669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모서리가 둥근 직사각형 51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모서리가 둥근 직사각형 55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모서리가 둥근 직사각형 59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제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3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자단가계약 개요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09463" y="210267"/>
            <a:ext cx="52790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2.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상용소프트웨어 단가계약 제도</a:t>
            </a:r>
            <a:endParaRPr lang="en-US" altLang="ko-KR" sz="2800" spc="-1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43" name="Text Box 124"/>
          <p:cNvSpPr txBox="1">
            <a:spLocks noChangeArrowheads="1"/>
          </p:cNvSpPr>
          <p:nvPr/>
        </p:nvSpPr>
        <p:spPr bwMode="auto">
          <a:xfrm>
            <a:off x="409575" y="1645997"/>
            <a:ext cx="8681609" cy="402291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ko-KR" altLang="en-US" sz="2000" b="1" dirty="0" smtClean="0">
                <a:latin typeface="HY견고딕" pitchFamily="18" charset="-127"/>
                <a:ea typeface="HY견고딕" pitchFamily="18" charset="-127"/>
              </a:rPr>
              <a:t>■ </a:t>
            </a:r>
            <a:r>
              <a:rPr lang="ko-KR" altLang="en-US" sz="2000" b="1" dirty="0" smtClean="0">
                <a:latin typeface="+mn-ea"/>
              </a:rPr>
              <a:t>조달사업에 </a:t>
            </a:r>
            <a:r>
              <a:rPr lang="ko-KR" altLang="en-US" sz="2000" b="1" dirty="0">
                <a:latin typeface="+mn-ea"/>
              </a:rPr>
              <a:t>관한 법률 시행령 제</a:t>
            </a:r>
            <a:r>
              <a:rPr lang="en-US" altLang="ko-KR" sz="2000" b="1" dirty="0">
                <a:latin typeface="+mn-ea"/>
              </a:rPr>
              <a:t>7</a:t>
            </a:r>
            <a:r>
              <a:rPr lang="ko-KR" altLang="en-US" sz="2000" b="1" dirty="0">
                <a:latin typeface="+mn-ea"/>
              </a:rPr>
              <a:t>조 제</a:t>
            </a:r>
            <a:r>
              <a:rPr lang="en-US" altLang="ko-KR" sz="2000" b="1" dirty="0">
                <a:latin typeface="+mn-ea"/>
              </a:rPr>
              <a:t>1</a:t>
            </a:r>
            <a:r>
              <a:rPr lang="ko-KR" altLang="en-US" sz="2000" b="1" dirty="0">
                <a:latin typeface="+mn-ea"/>
              </a:rPr>
              <a:t>항</a:t>
            </a:r>
            <a:endParaRPr lang="en-US" altLang="ko-KR" sz="2000" b="1" dirty="0">
              <a:gradFill>
                <a:gsLst>
                  <a:gs pos="0">
                    <a:schemeClr val="tx2">
                      <a:lumMod val="69000"/>
                    </a:schemeClr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0"/>
              </a:gra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0984" y="2577075"/>
            <a:ext cx="4119674" cy="942596"/>
          </a:xfrm>
          <a:prstGeom prst="rect">
            <a:avLst/>
          </a:prstGeom>
          <a:noFill/>
        </p:spPr>
        <p:txBody>
          <a:bodyPr/>
          <a:lstStyle/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endParaRPr kumimoji="0"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45" name="그룹 42"/>
          <p:cNvGrpSpPr>
            <a:grpSpLocks/>
          </p:cNvGrpSpPr>
          <p:nvPr/>
        </p:nvGrpSpPr>
        <p:grpSpPr bwMode="auto">
          <a:xfrm>
            <a:off x="827517" y="3243708"/>
            <a:ext cx="1237449" cy="938630"/>
            <a:chOff x="785813" y="3762375"/>
            <a:chExt cx="1789112" cy="1806575"/>
          </a:xfrm>
        </p:grpSpPr>
        <p:pic>
          <p:nvPicPr>
            <p:cNvPr id="68" name="그림 67" descr="버튼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5813" y="3762375"/>
              <a:ext cx="1789112" cy="1806575"/>
            </a:xfrm>
            <a:prstGeom prst="rect">
              <a:avLst/>
            </a:prstGeom>
            <a:effectLst>
              <a:outerShdw blurRad="152400" dist="38100" dir="5400000" sx="90000" sy="-19000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69" name="Text Box 4"/>
            <p:cNvSpPr txBox="1">
              <a:spLocks noChangeArrowheads="1"/>
            </p:cNvSpPr>
            <p:nvPr/>
          </p:nvSpPr>
          <p:spPr bwMode="auto">
            <a:xfrm>
              <a:off x="1004888" y="4157663"/>
              <a:ext cx="1354137" cy="900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latinLnBrk="0">
                <a:spcBef>
                  <a:spcPct val="50000"/>
                </a:spcBef>
              </a:pPr>
              <a:r>
                <a:rPr kumimoji="0" lang="ko-KR" altLang="en-US" sz="1600" dirty="0">
                  <a:solidFill>
                    <a:schemeClr val="tx2"/>
                  </a:solidFill>
                  <a:latin typeface="HY견고딕" pitchFamily="18" charset="-127"/>
                  <a:ea typeface="HY견고딕" pitchFamily="18" charset="-127"/>
                </a:rPr>
                <a:t>상용</a:t>
              </a:r>
              <a:r>
                <a:rPr kumimoji="0" lang="en-US" altLang="ko-KR" sz="1600" dirty="0">
                  <a:solidFill>
                    <a:schemeClr val="tx2"/>
                  </a:solidFill>
                  <a:latin typeface="HY견고딕" pitchFamily="18" charset="-127"/>
                  <a:ea typeface="HY견고딕" pitchFamily="18" charset="-127"/>
                </a:rPr>
                <a:t>SW</a:t>
              </a:r>
            </a:p>
            <a:p>
              <a:pPr algn="ctr" latinLnBrk="0">
                <a:spcBef>
                  <a:spcPct val="50000"/>
                </a:spcBef>
              </a:pPr>
              <a:r>
                <a:rPr kumimoji="0" lang="ko-KR" altLang="en-US" sz="1600" dirty="0">
                  <a:solidFill>
                    <a:schemeClr val="tx2"/>
                  </a:solidFill>
                  <a:latin typeface="HY견고딕" pitchFamily="18" charset="-127"/>
                  <a:ea typeface="HY견고딕" pitchFamily="18" charset="-127"/>
                </a:rPr>
                <a:t>업체</a:t>
              </a:r>
              <a:endParaRPr kumimoji="0" lang="en-US" altLang="ko-KR" sz="1600" dirty="0">
                <a:solidFill>
                  <a:schemeClr val="tx2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46" name="그룹 43"/>
          <p:cNvGrpSpPr>
            <a:grpSpLocks/>
          </p:cNvGrpSpPr>
          <p:nvPr/>
        </p:nvGrpSpPr>
        <p:grpSpPr bwMode="auto">
          <a:xfrm>
            <a:off x="8053661" y="4845664"/>
            <a:ext cx="1314791" cy="1000765"/>
            <a:chOff x="4824413" y="3722688"/>
            <a:chExt cx="1830387" cy="1849437"/>
          </a:xfrm>
        </p:grpSpPr>
        <p:pic>
          <p:nvPicPr>
            <p:cNvPr id="66" name="그림 65" descr="버튼2-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24413" y="3722688"/>
              <a:ext cx="1830387" cy="1849437"/>
            </a:xfrm>
            <a:prstGeom prst="rect">
              <a:avLst/>
            </a:prstGeom>
            <a:effectLst>
              <a:outerShdw blurRad="152400" dist="38100" dir="5400000" sx="90000" sy="-19000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67" name="Text Box 4"/>
            <p:cNvSpPr txBox="1">
              <a:spLocks noChangeArrowheads="1"/>
            </p:cNvSpPr>
            <p:nvPr/>
          </p:nvSpPr>
          <p:spPr bwMode="auto">
            <a:xfrm>
              <a:off x="5073650" y="4157663"/>
              <a:ext cx="1352550" cy="900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latinLnBrk="0">
                <a:spcBef>
                  <a:spcPct val="50000"/>
                </a:spcBef>
              </a:pPr>
              <a:r>
                <a:rPr kumimoji="0" lang="ko-KR" altLang="en-US" sz="1600" dirty="0">
                  <a:solidFill>
                    <a:srgbClr val="333399"/>
                  </a:solidFill>
                  <a:latin typeface="HY견고딕" pitchFamily="18" charset="-127"/>
                  <a:ea typeface="HY견고딕" pitchFamily="18" charset="-127"/>
                </a:rPr>
                <a:t>수요기관</a:t>
              </a:r>
              <a:endParaRPr kumimoji="0" lang="en-US" altLang="ko-KR" sz="1600" dirty="0">
                <a:solidFill>
                  <a:srgbClr val="333399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grpSp>
        <p:nvGrpSpPr>
          <p:cNvPr id="47" name="그룹 41"/>
          <p:cNvGrpSpPr>
            <a:grpSpLocks/>
          </p:cNvGrpSpPr>
          <p:nvPr/>
        </p:nvGrpSpPr>
        <p:grpSpPr bwMode="auto">
          <a:xfrm>
            <a:off x="4385186" y="3243708"/>
            <a:ext cx="1237449" cy="924089"/>
            <a:chOff x="6862763" y="3722688"/>
            <a:chExt cx="1828800" cy="1847850"/>
          </a:xfrm>
        </p:grpSpPr>
        <p:pic>
          <p:nvPicPr>
            <p:cNvPr id="64" name="그림 63" descr="버튼2-4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62763" y="3722688"/>
              <a:ext cx="1828800" cy="1847850"/>
            </a:xfrm>
            <a:prstGeom prst="rect">
              <a:avLst/>
            </a:prstGeom>
            <a:effectLst>
              <a:outerShdw blurRad="152400" dist="38100" dir="5400000" sx="90000" sy="-19000" rotWithShape="0">
                <a:prstClr val="black">
                  <a:alpha val="15000"/>
                </a:prstClr>
              </a:outerShdw>
            </a:effectLst>
          </p:spPr>
        </p:pic>
        <p:sp>
          <p:nvSpPr>
            <p:cNvPr id="65" name="Text Box 4"/>
            <p:cNvSpPr txBox="1">
              <a:spLocks noChangeArrowheads="1"/>
            </p:cNvSpPr>
            <p:nvPr/>
          </p:nvSpPr>
          <p:spPr bwMode="auto">
            <a:xfrm>
              <a:off x="7131050" y="4208463"/>
              <a:ext cx="1298575" cy="86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latinLnBrk="0">
                <a:spcBef>
                  <a:spcPct val="50000"/>
                </a:spcBef>
              </a:pPr>
              <a:r>
                <a:rPr kumimoji="0" lang="ko-KR" altLang="en-US" sz="1600" dirty="0">
                  <a:solidFill>
                    <a:srgbClr val="6616B6"/>
                  </a:solidFill>
                  <a:latin typeface="HY견고딕" pitchFamily="18" charset="-127"/>
                  <a:ea typeface="HY견고딕" pitchFamily="18" charset="-127"/>
                </a:rPr>
                <a:t>조달청</a:t>
              </a:r>
              <a:endParaRPr kumimoji="0" lang="en-US" altLang="ko-KR" sz="1600" dirty="0">
                <a:solidFill>
                  <a:srgbClr val="6616B6"/>
                </a:solidFill>
                <a:latin typeface="HY견고딕" pitchFamily="18" charset="-127"/>
                <a:ea typeface="HY견고딕" pitchFamily="18" charset="-127"/>
              </a:endParaRPr>
            </a:p>
          </p:txBody>
        </p:sp>
      </p:grpSp>
      <p:cxnSp>
        <p:nvCxnSpPr>
          <p:cNvPr id="49" name="직선 화살표 연결선 48"/>
          <p:cNvCxnSpPr/>
          <p:nvPr/>
        </p:nvCxnSpPr>
        <p:spPr>
          <a:xfrm flipV="1">
            <a:off x="5733445" y="5429991"/>
            <a:ext cx="2242875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화살표 연결선 49"/>
          <p:cNvCxnSpPr/>
          <p:nvPr/>
        </p:nvCxnSpPr>
        <p:spPr>
          <a:xfrm flipV="1">
            <a:off x="2064965" y="3705753"/>
            <a:ext cx="2320220" cy="7272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9"/>
          <p:cNvSpPr txBox="1">
            <a:spLocks noChangeArrowheads="1"/>
          </p:cNvSpPr>
          <p:nvPr/>
        </p:nvSpPr>
        <p:spPr bwMode="auto">
          <a:xfrm>
            <a:off x="2358630" y="3378553"/>
            <a:ext cx="1709777" cy="281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600" b="1" dirty="0"/>
              <a:t>제</a:t>
            </a:r>
            <a:r>
              <a:rPr lang="en-US" altLang="ko-KR" sz="1600" b="1" dirty="0"/>
              <a:t>3</a:t>
            </a:r>
            <a:r>
              <a:rPr lang="ko-KR" altLang="en-US" sz="1600" b="1" dirty="0"/>
              <a:t>자 단가계약</a:t>
            </a:r>
          </a:p>
        </p:txBody>
      </p:sp>
      <p:sp>
        <p:nvSpPr>
          <p:cNvPr id="53" name="TextBox 60"/>
          <p:cNvSpPr txBox="1">
            <a:spLocks noChangeArrowheads="1"/>
          </p:cNvSpPr>
          <p:nvPr/>
        </p:nvSpPr>
        <p:spPr bwMode="auto">
          <a:xfrm>
            <a:off x="5888123" y="5103453"/>
            <a:ext cx="1876382" cy="281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1600" b="1" dirty="0"/>
              <a:t>쇼핑몰 제품 구매</a:t>
            </a:r>
          </a:p>
        </p:txBody>
      </p:sp>
      <p:grpSp>
        <p:nvGrpSpPr>
          <p:cNvPr id="54" name="그룹 68"/>
          <p:cNvGrpSpPr>
            <a:grpSpLocks/>
          </p:cNvGrpSpPr>
          <p:nvPr/>
        </p:nvGrpSpPr>
        <p:grpSpPr bwMode="auto">
          <a:xfrm>
            <a:off x="860941" y="4299660"/>
            <a:ext cx="4795147" cy="2201154"/>
            <a:chOff x="2679714" y="3500438"/>
            <a:chExt cx="3892550" cy="2643206"/>
          </a:xfrm>
        </p:grpSpPr>
        <p:pic>
          <p:nvPicPr>
            <p:cNvPr id="58" name="_x109385592" descr="EMB00002438416a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79714" y="3871916"/>
              <a:ext cx="3892550" cy="227172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2" name="직사각형 61"/>
            <p:cNvSpPr/>
            <p:nvPr/>
          </p:nvSpPr>
          <p:spPr>
            <a:xfrm>
              <a:off x="2701939" y="3500438"/>
              <a:ext cx="3857625" cy="36933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ko-KR" altLang="en-US" b="1" dirty="0">
                  <a:solidFill>
                    <a:schemeClr val="accent5">
                      <a:lumMod val="50000"/>
                    </a:schemeClr>
                  </a:solidFill>
                </a:rPr>
                <a:t>나라장터 종합쇼핑몰</a:t>
              </a:r>
              <a:endParaRPr lang="en-US" altLang="ko-KR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63" name="직사각형 64"/>
            <p:cNvSpPr>
              <a:spLocks noChangeArrowheads="1"/>
            </p:cNvSpPr>
            <p:nvPr/>
          </p:nvSpPr>
          <p:spPr bwMode="auto">
            <a:xfrm>
              <a:off x="3361957" y="3816913"/>
              <a:ext cx="2940226" cy="369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>
                  <a:solidFill>
                    <a:srgbClr val="FF0000"/>
                  </a:solidFill>
                </a:rPr>
                <a:t>http://shopping.g2b.go.kr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55" name="TextBox 69"/>
          <p:cNvSpPr txBox="1">
            <a:spLocks noChangeArrowheads="1"/>
          </p:cNvSpPr>
          <p:nvPr/>
        </p:nvSpPr>
        <p:spPr bwMode="auto">
          <a:xfrm>
            <a:off x="595464" y="2021155"/>
            <a:ext cx="88942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dirty="0" smtClean="0">
                <a:latin typeface="+mn-ea"/>
              </a:rPr>
              <a:t>조달청장은 </a:t>
            </a:r>
            <a:r>
              <a:rPr lang="ko-KR" altLang="en-US" sz="1600" b="1" u="sng" dirty="0" smtClean="0">
                <a:latin typeface="+mn-ea"/>
              </a:rPr>
              <a:t>각 수요기관에서 공통으로 필요로 하는 물자</a:t>
            </a:r>
            <a:r>
              <a:rPr lang="ko-KR" altLang="en-US" sz="1600" b="1" dirty="0" smtClean="0">
                <a:latin typeface="+mn-ea"/>
              </a:rPr>
              <a:t>를 </a:t>
            </a:r>
            <a:r>
              <a:rPr lang="ko-KR" altLang="en-US" sz="1600" dirty="0" smtClean="0">
                <a:latin typeface="+mn-ea"/>
              </a:rPr>
              <a:t>제조∙구매 및 가공하는 등의 계약을 할 때 </a:t>
            </a:r>
            <a:r>
              <a:rPr lang="ko-KR" altLang="en-US" sz="1600" b="1" u="sng" dirty="0" smtClean="0">
                <a:latin typeface="+mn-ea"/>
              </a:rPr>
              <a:t>미리 단가를 정하고 </a:t>
            </a:r>
            <a:r>
              <a:rPr lang="ko-KR" altLang="en-US" sz="1600" dirty="0" smtClean="0">
                <a:latin typeface="+mn-ea"/>
              </a:rPr>
              <a:t>각 수요기관이 직접 해당 물자의 납품요구나 납품요구 및 대금지급을 할 수 있는 계약</a:t>
            </a:r>
            <a:r>
              <a:rPr lang="en-US" altLang="ko-KR" sz="1600" dirty="0" smtClean="0">
                <a:latin typeface="+mn-ea"/>
              </a:rPr>
              <a:t>(</a:t>
            </a:r>
            <a:r>
              <a:rPr lang="ko-KR" altLang="en-US" sz="1600" dirty="0" smtClean="0">
                <a:latin typeface="+mn-ea"/>
              </a:rPr>
              <a:t>이하 </a:t>
            </a:r>
            <a:r>
              <a:rPr lang="en-US" altLang="ko-KR" sz="1600" dirty="0" smtClean="0">
                <a:latin typeface="+mn-ea"/>
              </a:rPr>
              <a:t>“</a:t>
            </a:r>
            <a:r>
              <a:rPr lang="ko-KR" altLang="en-US" sz="1600" b="1" dirty="0" smtClean="0">
                <a:latin typeface="+mn-ea"/>
              </a:rPr>
              <a:t>제</a:t>
            </a:r>
            <a:r>
              <a:rPr lang="en-US" altLang="ko-KR" sz="1600" b="1" dirty="0" smtClean="0">
                <a:latin typeface="+mn-ea"/>
              </a:rPr>
              <a:t>3</a:t>
            </a:r>
            <a:r>
              <a:rPr lang="ko-KR" altLang="en-US" sz="1600" b="1" dirty="0" smtClean="0">
                <a:latin typeface="+mn-ea"/>
              </a:rPr>
              <a:t>자를 위한 단가계약</a:t>
            </a:r>
            <a:r>
              <a:rPr lang="en-US" altLang="ko-KR" sz="1600" dirty="0" smtClean="0">
                <a:latin typeface="+mn-ea"/>
              </a:rPr>
              <a:t>”)</a:t>
            </a:r>
            <a:r>
              <a:rPr lang="ko-KR" altLang="en-US" sz="1600" dirty="0" smtClean="0">
                <a:latin typeface="+mn-ea"/>
              </a:rPr>
              <a:t>을 체결할 수 있다</a:t>
            </a:r>
            <a:r>
              <a:rPr lang="en-US" altLang="ko-KR" sz="1600" dirty="0" smtClean="0">
                <a:latin typeface="+mn-ea"/>
              </a:rPr>
              <a:t>.</a:t>
            </a:r>
          </a:p>
        </p:txBody>
      </p:sp>
      <p:sp>
        <p:nvSpPr>
          <p:cNvPr id="57" name="직사각형 56"/>
          <p:cNvSpPr/>
          <p:nvPr/>
        </p:nvSpPr>
        <p:spPr>
          <a:xfrm>
            <a:off x="5445396" y="4224553"/>
            <a:ext cx="3589284" cy="7689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One Click</a:t>
            </a:r>
            <a:endParaRPr lang="en-US" altLang="ko-K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6466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모서리가 둥근 직사각형 51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모서리가 둥근 직사각형 55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모서리가 둥근 직사각형 59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(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참고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) 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나라장터 종합쇼핑몰 등록제품 우선구매 제도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09463" y="210267"/>
            <a:ext cx="52790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2.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상용소프트웨어 단가계약 제도</a:t>
            </a:r>
            <a:endParaRPr lang="en-US" altLang="ko-KR" sz="2800" spc="-1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423516" y="1755584"/>
            <a:ext cx="8987170" cy="556060"/>
            <a:chOff x="0" y="0"/>
            <a:chExt cx="8215370" cy="521508"/>
          </a:xfrm>
        </p:grpSpPr>
        <p:sp>
          <p:nvSpPr>
            <p:cNvPr id="38" name="모서리가 둥근 직사각형 37"/>
            <p:cNvSpPr/>
            <p:nvPr/>
          </p:nvSpPr>
          <p:spPr>
            <a:xfrm>
              <a:off x="0" y="0"/>
              <a:ext cx="8215370" cy="521508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모서리가 둥근 직사각형 4"/>
            <p:cNvSpPr/>
            <p:nvPr/>
          </p:nvSpPr>
          <p:spPr>
            <a:xfrm>
              <a:off x="25458" y="25458"/>
              <a:ext cx="8164454" cy="4705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l" defTabSz="889000" rtl="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「조달사업에 관한 법률」 제</a:t>
              </a:r>
              <a:r>
                <a:rPr lang="en-US" altLang="ko-KR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5</a:t>
              </a:r>
              <a:r>
                <a:rPr lang="ko-KR" altLang="en-US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조의</a:t>
              </a:r>
              <a:r>
                <a:rPr lang="en-US" altLang="ko-KR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2</a:t>
              </a:r>
              <a:r>
                <a:rPr lang="en-US" altLang="ko-KR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, </a:t>
              </a:r>
              <a:r>
                <a:rPr lang="ko-KR" altLang="en-US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같은 법 시행령 제</a:t>
              </a:r>
              <a:r>
                <a:rPr lang="en-US" altLang="ko-KR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9</a:t>
              </a:r>
              <a:r>
                <a:rPr lang="ko-KR" altLang="en-US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조의</a:t>
              </a:r>
              <a:r>
                <a:rPr lang="en-US" altLang="ko-KR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Y견명조" pitchFamily="18" charset="-127"/>
                  <a:ea typeface="HY견명조" pitchFamily="18" charset="-127"/>
                </a:rPr>
                <a:t>3</a:t>
              </a:r>
              <a:endParaRPr kumimoji="1" lang="ko-KR" sz="20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견명조" pitchFamily="18" charset="-127"/>
                <a:ea typeface="HY견명조" pitchFamily="18" charset="-127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588126" y="2446593"/>
            <a:ext cx="827115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r>
              <a:rPr lang="en-US" altLang="ko-KR" dirty="0">
                <a:latin typeface="+mn-ea"/>
              </a:rPr>
              <a:t>(5</a:t>
            </a:r>
            <a:r>
              <a:rPr lang="ko-KR" altLang="en-US" dirty="0">
                <a:latin typeface="+mn-ea"/>
              </a:rPr>
              <a:t>조의</a:t>
            </a:r>
            <a:r>
              <a:rPr lang="en-US" altLang="ko-KR" dirty="0">
                <a:latin typeface="+mn-ea"/>
              </a:rPr>
              <a:t>2)</a:t>
            </a:r>
            <a:r>
              <a:rPr lang="ko-KR" altLang="en-US" dirty="0">
                <a:latin typeface="+mn-ea"/>
              </a:rPr>
              <a:t>수요기관의 장은 수요물자 또는 공사 관련 계약을 체결함에 있어 계약 요청 금액 및 계약의 성격 등이</a:t>
            </a:r>
            <a:r>
              <a:rPr lang="ko-KR" altLang="en-US" b="1" dirty="0">
                <a:latin typeface="+mn-ea"/>
              </a:rPr>
              <a:t> 대통령령으로 정하는 기준에 해당하는 경우에는 조달청장에게 계약 체결을 요청하여야 한다</a:t>
            </a:r>
            <a:r>
              <a:rPr lang="en-US" altLang="ko-KR" b="1" dirty="0">
                <a:latin typeface="+mn-ea"/>
              </a:rPr>
              <a:t>. </a:t>
            </a:r>
            <a:endParaRPr lang="en-US" altLang="ko-KR" b="1" dirty="0" smtClean="0">
              <a:latin typeface="+mn-ea"/>
            </a:endParaRPr>
          </a:p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endParaRPr kumimoji="1" lang="ko-KR" altLang="ko-KR" b="1" dirty="0">
              <a:latin typeface="+mn-ea"/>
            </a:endParaRPr>
          </a:p>
          <a:p>
            <a:pPr marL="171450" lvl="1" indent="-171450" defTabSz="711200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har char="••"/>
            </a:pPr>
            <a:r>
              <a:rPr kumimoji="1" lang="en-US" altLang="ko-KR" sz="1600" b="1" dirty="0">
                <a:latin typeface="+mn-ea"/>
              </a:rPr>
              <a:t>(9</a:t>
            </a:r>
            <a:r>
              <a:rPr kumimoji="1" lang="ko-KR" altLang="en-US" sz="1600" b="1" dirty="0">
                <a:latin typeface="+mn-ea"/>
              </a:rPr>
              <a:t>조의</a:t>
            </a:r>
            <a:r>
              <a:rPr kumimoji="1" lang="en-US" altLang="ko-KR" sz="1600" b="1" dirty="0">
                <a:latin typeface="+mn-ea"/>
              </a:rPr>
              <a:t>3) </a:t>
            </a:r>
            <a:r>
              <a:rPr kumimoji="1" lang="ko-KR" altLang="en-US" sz="1600" b="1" dirty="0">
                <a:latin typeface="+mn-ea"/>
              </a:rPr>
              <a:t>대통령령으로 정하는 다음 각호의 어느 하나에 해당하는 것을 말한다</a:t>
            </a:r>
            <a:r>
              <a:rPr kumimoji="1" lang="en-US" altLang="ko-KR" sz="1600" b="1" dirty="0">
                <a:latin typeface="+mn-ea"/>
              </a:rPr>
              <a:t>.                               </a:t>
            </a:r>
            <a:r>
              <a:rPr kumimoji="1" lang="ko-KR" altLang="en-US" sz="1600" b="1" dirty="0">
                <a:latin typeface="+mn-ea"/>
              </a:rPr>
              <a:t>가</a:t>
            </a:r>
            <a:r>
              <a:rPr kumimoji="1" lang="en-US" altLang="ko-KR" sz="1600" b="1" dirty="0">
                <a:latin typeface="+mn-ea"/>
              </a:rPr>
              <a:t>.</a:t>
            </a:r>
            <a:r>
              <a:rPr kumimoji="1" lang="ko-KR" altLang="en-US" sz="1600" b="1" dirty="0">
                <a:latin typeface="+mn-ea"/>
              </a:rPr>
              <a:t> 제</a:t>
            </a:r>
            <a:r>
              <a:rPr kumimoji="1" lang="en-US" altLang="ko-KR" sz="1600" b="1" dirty="0">
                <a:latin typeface="+mn-ea"/>
              </a:rPr>
              <a:t>3</a:t>
            </a:r>
            <a:r>
              <a:rPr kumimoji="1" lang="ko-KR" altLang="en-US" sz="1600" b="1" dirty="0">
                <a:latin typeface="+mn-ea"/>
              </a:rPr>
              <a:t>자를 위한 단가계약</a:t>
            </a:r>
            <a:endParaRPr kumimoji="1" lang="ko-KR" altLang="ko-KR" sz="1600" b="1" dirty="0">
              <a:latin typeface="+mn-ea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505821" y="4345124"/>
            <a:ext cx="8987170" cy="633892"/>
            <a:chOff x="0" y="2834393"/>
            <a:chExt cx="8215370" cy="594504"/>
          </a:xfrm>
        </p:grpSpPr>
        <p:sp>
          <p:nvSpPr>
            <p:cNvPr id="36" name="모서리가 둥근 직사각형 35"/>
            <p:cNvSpPr/>
            <p:nvPr/>
          </p:nvSpPr>
          <p:spPr>
            <a:xfrm>
              <a:off x="0" y="2834393"/>
              <a:ext cx="8215370" cy="594504"/>
            </a:xfrm>
            <a:prstGeom prst="round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모서리가 둥근 직사각형 4"/>
            <p:cNvSpPr/>
            <p:nvPr/>
          </p:nvSpPr>
          <p:spPr>
            <a:xfrm>
              <a:off x="29021" y="2863414"/>
              <a:ext cx="8157328" cy="5364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l" defTabSz="889000" rtl="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소프트웨어사업 계약 및 관리감독에 관한 지침 제</a:t>
              </a:r>
              <a:r>
                <a:rPr lang="en-US" altLang="ko-KR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</a:t>
              </a:r>
              <a:r>
                <a:rPr lang="ko-KR" altLang="en-US" sz="2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조</a:t>
              </a:r>
              <a:endParaRPr kumimoji="1" lang="en-US" sz="20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24444" y="5057073"/>
            <a:ext cx="8354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ko-KR" altLang="en-US" b="1" dirty="0" smtClean="0"/>
              <a:t>제</a:t>
            </a:r>
            <a:r>
              <a:rPr lang="en-US" altLang="ko-KR" b="1" dirty="0" smtClean="0"/>
              <a:t>7</a:t>
            </a:r>
            <a:r>
              <a:rPr lang="ko-KR" altLang="en-US" b="1" dirty="0" smtClean="0"/>
              <a:t>조 </a:t>
            </a:r>
            <a:r>
              <a:rPr lang="en-US" altLang="ko-KR" b="1" dirty="0" smtClean="0"/>
              <a:t>1</a:t>
            </a:r>
            <a:r>
              <a:rPr lang="ko-KR" altLang="en-US" b="1" dirty="0" smtClean="0"/>
              <a:t>항</a:t>
            </a:r>
            <a:r>
              <a:rPr lang="en-US" altLang="ko-KR" b="1" dirty="0" smtClean="0"/>
              <a:t> </a:t>
            </a:r>
            <a:r>
              <a: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</a:t>
            </a:r>
            <a:r>
              <a:rPr lang="ko-KR" altLang="en-US" b="1" dirty="0"/>
              <a:t>전자조달의 이용 및 촉진에 관한 </a:t>
            </a:r>
            <a:r>
              <a:rPr lang="ko-KR" altLang="en-US" b="1" dirty="0" smtClean="0"/>
              <a:t>법률</a:t>
            </a:r>
            <a:r>
              <a:rPr lang="ko-KR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」제</a:t>
            </a:r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ko-KR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조제</a:t>
            </a:r>
            <a:r>
              <a:rPr lang="en-US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ko-KR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호</a:t>
            </a:r>
            <a:r>
              <a:rPr lang="ko-KR" altLang="en-US" b="1" dirty="0" smtClean="0"/>
              <a:t>에 </a:t>
            </a:r>
            <a:r>
              <a:rPr lang="ko-KR" altLang="en-US" b="1" dirty="0"/>
              <a:t>따른 국가종합전자조달시스템 종합쇼핑몰 등록 </a:t>
            </a:r>
            <a:r>
              <a:rPr lang="ko-KR" altLang="en-US" b="1" dirty="0" smtClean="0"/>
              <a:t>소프트웨어</a:t>
            </a:r>
            <a:r>
              <a:rPr lang="en-US" altLang="ko-KR" b="1" dirty="0" smtClean="0"/>
              <a:t>.</a:t>
            </a:r>
            <a:endParaRPr kumimoji="1" lang="ko-KR" altLang="ko-KR" b="1" dirty="0"/>
          </a:p>
        </p:txBody>
      </p: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537569" y="5864665"/>
            <a:ext cx="8987170" cy="46379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0488" tIns="44450" rIns="90488" bIns="44450" anchor="ctr"/>
          <a:lstStyle/>
          <a:p>
            <a:pPr>
              <a:defRPr/>
            </a:pPr>
            <a:r>
              <a:rPr lang="ko-KR" altLang="en-US" sz="1600" b="1" dirty="0" smtClean="0">
                <a:latin typeface="굴림체" pitchFamily="49" charset="-127"/>
                <a:ea typeface="굴림체" pitchFamily="49" charset="-127"/>
              </a:rPr>
              <a:t>분리발주 대상과 관계없이 쇼핑몰에 등록된 제품</a:t>
            </a:r>
            <a:r>
              <a:rPr lang="en-US" altLang="ko-KR" sz="1600" b="1" dirty="0" smtClean="0">
                <a:latin typeface="굴림체" pitchFamily="49" charset="-127"/>
                <a:ea typeface="굴림체" pitchFamily="49" charset="-127"/>
              </a:rPr>
              <a:t>(</a:t>
            </a:r>
            <a:r>
              <a:rPr lang="ko-KR" altLang="en-US" sz="1600" b="1" dirty="0" smtClean="0">
                <a:latin typeface="굴림체" pitchFamily="49" charset="-127"/>
                <a:ea typeface="굴림체" pitchFamily="49" charset="-127"/>
              </a:rPr>
              <a:t>제</a:t>
            </a:r>
            <a:r>
              <a:rPr lang="en-US" altLang="ko-KR" sz="1600" b="1" dirty="0" smtClean="0">
                <a:latin typeface="굴림체" pitchFamily="49" charset="-127"/>
                <a:ea typeface="굴림체" pitchFamily="49" charset="-127"/>
              </a:rPr>
              <a:t>3</a:t>
            </a:r>
            <a:r>
              <a:rPr lang="ko-KR" altLang="en-US" sz="1600" b="1" dirty="0" smtClean="0">
                <a:latin typeface="굴림체" pitchFamily="49" charset="-127"/>
                <a:ea typeface="굴림체" pitchFamily="49" charset="-127"/>
              </a:rPr>
              <a:t>자단가계약</a:t>
            </a:r>
            <a:r>
              <a:rPr lang="en-US" altLang="ko-KR" sz="1600" b="1" dirty="0" smtClean="0">
                <a:latin typeface="굴림체" pitchFamily="49" charset="-127"/>
                <a:ea typeface="굴림체" pitchFamily="49" charset="-127"/>
              </a:rPr>
              <a:t>)</a:t>
            </a:r>
            <a:r>
              <a:rPr lang="ko-KR" altLang="en-US" sz="1600" b="1" dirty="0" smtClean="0">
                <a:latin typeface="굴림체" pitchFamily="49" charset="-127"/>
                <a:ea typeface="굴림체" pitchFamily="49" charset="-127"/>
              </a:rPr>
              <a:t>은 쇼핑몰에서 구매</a:t>
            </a:r>
            <a:endParaRPr lang="en-US" altLang="ko-KR" sz="1600" b="1" dirty="0">
              <a:latin typeface="굴림체" pitchFamily="49" charset="-127"/>
              <a:ea typeface="굴림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4408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그룹 65"/>
          <p:cNvGrpSpPr/>
          <p:nvPr/>
        </p:nvGrpSpPr>
        <p:grpSpPr>
          <a:xfrm>
            <a:off x="265391" y="1031892"/>
            <a:ext cx="9349986" cy="571504"/>
            <a:chOff x="171450" y="1695450"/>
            <a:chExt cx="2533650" cy="4445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모서리가 둥근 직사각형 51"/>
            <p:cNvSpPr/>
            <p:nvPr/>
          </p:nvSpPr>
          <p:spPr>
            <a:xfrm>
              <a:off x="171450" y="1695450"/>
              <a:ext cx="2533650" cy="4445000"/>
            </a:xfrm>
            <a:prstGeom prst="roundRect">
              <a:avLst>
                <a:gd name="adj" fmla="val 7101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모서리가 둥근 직사각형 55"/>
            <p:cNvSpPr/>
            <p:nvPr/>
          </p:nvSpPr>
          <p:spPr>
            <a:xfrm>
              <a:off x="226917" y="1739900"/>
              <a:ext cx="2422716" cy="666751"/>
            </a:xfrm>
            <a:prstGeom prst="roundRect">
              <a:avLst>
                <a:gd name="adj" fmla="val 37677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 flipV="1">
              <a:off x="527050" y="1739900"/>
              <a:ext cx="1811433" cy="876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모서리가 둥근 직사각형 59"/>
            <p:cNvSpPr/>
            <p:nvPr/>
          </p:nvSpPr>
          <p:spPr>
            <a:xfrm rot="10800000">
              <a:off x="226917" y="5439784"/>
              <a:ext cx="2422716" cy="666751"/>
            </a:xfrm>
            <a:prstGeom prst="roundRect">
              <a:avLst>
                <a:gd name="adj" fmla="val 34444"/>
              </a:avLst>
            </a:prstGeom>
            <a:gradFill>
              <a:gsLst>
                <a:gs pos="0">
                  <a:schemeClr val="bg1">
                    <a:alpha val="80000"/>
                  </a:schemeClr>
                </a:gs>
                <a:gs pos="50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285720" y="1103215"/>
            <a:ext cx="9479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제</a:t>
            </a:r>
            <a:r>
              <a:rPr lang="en-US" altLang="ko-KR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3</a:t>
            </a:r>
            <a:r>
              <a:rPr lang="ko-KR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자단가계약 자격 요건</a:t>
            </a:r>
            <a:endParaRPr lang="ko-KR" altLang="en-US" sz="2000" spc="-100" dirty="0">
              <a:solidFill>
                <a:prstClr val="black">
                  <a:lumMod val="75000"/>
                  <a:lumOff val="25000"/>
                </a:prst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09463" y="210267"/>
            <a:ext cx="52790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ko-KR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2. </a:t>
            </a:r>
            <a:r>
              <a:rPr lang="ko-KR" altLang="en-US" sz="2800" spc="-1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상용소프트웨어 단가계약 제도</a:t>
            </a:r>
            <a:endParaRPr lang="en-US" altLang="ko-KR" sz="2800" spc="-1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1342" y="1725003"/>
            <a:ext cx="7834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rgbClr val="2D1FE1"/>
                </a:solidFill>
              </a:rPr>
              <a:t> </a:t>
            </a:r>
            <a:r>
              <a:rPr lang="ko-KR" altLang="en-US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○ 품질검증</a:t>
            </a:r>
            <a:r>
              <a:rPr lang="en-US" altLang="ko-KR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인증</a:t>
            </a:r>
            <a:r>
              <a:rPr lang="en-US" altLang="ko-KR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 </a:t>
            </a:r>
            <a:r>
              <a:rPr lang="en-US" altLang="ko-KR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+</a:t>
            </a:r>
            <a:r>
              <a:rPr lang="ko-KR" altLang="en-US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 가격검증</a:t>
            </a:r>
            <a:r>
              <a:rPr lang="en-US" altLang="ko-KR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(</a:t>
            </a:r>
            <a:r>
              <a:rPr lang="ko-KR" altLang="en-US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가격자료</a:t>
            </a:r>
            <a:r>
              <a:rPr lang="en-US" altLang="ko-KR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)</a:t>
            </a:r>
            <a:r>
              <a:rPr lang="ko-KR" altLang="en-US" sz="2000" dirty="0" smtClean="0">
                <a:solidFill>
                  <a:srgbClr val="2D1FE1"/>
                </a:solidFill>
                <a:latin typeface="HY견고딕" pitchFamily="18" charset="-127"/>
                <a:ea typeface="HY견고딕" pitchFamily="18" charset="-127"/>
              </a:rPr>
              <a:t> 이 충족해야  계약  가능</a:t>
            </a:r>
            <a:endParaRPr lang="ko-KR" altLang="en-US" sz="2000" dirty="0">
              <a:solidFill>
                <a:srgbClr val="2D1FE1"/>
              </a:solidFill>
              <a:latin typeface="HY견고딕" pitchFamily="18" charset="-127"/>
              <a:ea typeface="HY견고딕" pitchFamily="18" charset="-127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561536" y="2247014"/>
            <a:ext cx="8414902" cy="590190"/>
            <a:chOff x="0" y="282233"/>
            <a:chExt cx="8001056" cy="569890"/>
          </a:xfrm>
        </p:grpSpPr>
        <p:sp>
          <p:nvSpPr>
            <p:cNvPr id="29" name="모서리가 둥근 직사각형 28"/>
            <p:cNvSpPr/>
            <p:nvPr/>
          </p:nvSpPr>
          <p:spPr>
            <a:xfrm>
              <a:off x="0" y="282233"/>
              <a:ext cx="8001056" cy="56989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모서리가 둥근 직사각형 4"/>
            <p:cNvSpPr/>
            <p:nvPr/>
          </p:nvSpPr>
          <p:spPr>
            <a:xfrm>
              <a:off x="27820" y="310053"/>
              <a:ext cx="7945416" cy="5142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2000" b="1" kern="1200" dirty="0" smtClean="0">
                  <a:solidFill>
                    <a:srgbClr val="FF9900"/>
                  </a:solidFill>
                  <a:latin typeface="HY견고딕" pitchFamily="18" charset="-127"/>
                  <a:ea typeface="HY견고딕" pitchFamily="18" charset="-127"/>
                </a:rPr>
                <a:t>(</a:t>
              </a:r>
              <a:r>
                <a:rPr lang="ko-KR" altLang="en-US" sz="2000" b="1" kern="1200" dirty="0" smtClean="0">
                  <a:solidFill>
                    <a:srgbClr val="FF9900"/>
                  </a:solidFill>
                  <a:latin typeface="HY견고딕" pitchFamily="18" charset="-127"/>
                  <a:ea typeface="HY견고딕" pitchFamily="18" charset="-127"/>
                </a:rPr>
                <a:t>품질검증</a:t>
              </a:r>
              <a:r>
                <a:rPr lang="en-US" altLang="ko-KR" sz="2000" b="1" kern="1200" dirty="0" smtClean="0">
                  <a:solidFill>
                    <a:srgbClr val="FF9900"/>
                  </a:solidFill>
                  <a:latin typeface="HY견고딕" pitchFamily="18" charset="-127"/>
                  <a:ea typeface="HY견고딕" pitchFamily="18" charset="-127"/>
                </a:rPr>
                <a:t>) </a:t>
              </a:r>
              <a:r>
                <a:rPr lang="ko-KR" altLang="en-US" sz="2000" b="1" kern="1200" dirty="0" smtClean="0">
                  <a:latin typeface="HY견고딕" pitchFamily="18" charset="-127"/>
                  <a:ea typeface="HY견고딕" pitchFamily="18" charset="-127"/>
                </a:rPr>
                <a:t>국가  및  공공기관  도입용으로  선정된  </a:t>
              </a:r>
              <a:r>
                <a:rPr lang="en-US" altLang="ko-KR" sz="2000" b="1" u="sng" kern="1200" dirty="0" smtClean="0">
                  <a:latin typeface="HY견고딕" pitchFamily="18" charset="-127"/>
                  <a:ea typeface="HY견고딕" pitchFamily="18" charset="-127"/>
                </a:rPr>
                <a:t>SW </a:t>
              </a:r>
              <a:r>
                <a:rPr lang="ko-KR" altLang="en-US" sz="2000" b="1" u="sng" kern="1200" dirty="0" smtClean="0">
                  <a:latin typeface="HY견고딕" pitchFamily="18" charset="-127"/>
                  <a:ea typeface="HY견고딕" pitchFamily="18" charset="-127"/>
                </a:rPr>
                <a:t>인증 제품</a:t>
              </a:r>
              <a:endParaRPr lang="ko-KR" altLang="en-US" sz="2000" b="1" u="sng" kern="12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632860" y="3962193"/>
            <a:ext cx="8414902" cy="1097593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TextBox 22"/>
          <p:cNvSpPr txBox="1"/>
          <p:nvPr/>
        </p:nvSpPr>
        <p:spPr>
          <a:xfrm>
            <a:off x="764921" y="2918170"/>
            <a:ext cx="818352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altLang="ko-KR" sz="2000" dirty="0" smtClean="0">
                <a:solidFill>
                  <a:schemeClr val="accent6">
                    <a:lumMod val="75000"/>
                  </a:schemeClr>
                </a:solidFill>
              </a:rPr>
              <a:t>GS</a:t>
            </a:r>
            <a:r>
              <a:rPr lang="ko-KR" altLang="en-US" sz="2000" dirty="0" smtClean="0">
                <a:solidFill>
                  <a:schemeClr val="accent6">
                    <a:lumMod val="75000"/>
                  </a:schemeClr>
                </a:solidFill>
              </a:rPr>
              <a:t>제품</a:t>
            </a:r>
            <a:r>
              <a:rPr lang="en-US" altLang="ko-KR" sz="20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ko-KR" altLang="en-US" sz="2000" dirty="0" smtClean="0">
                <a:solidFill>
                  <a:schemeClr val="accent6">
                    <a:lumMod val="75000"/>
                  </a:schemeClr>
                </a:solidFill>
              </a:rPr>
              <a:t>또는 </a:t>
            </a:r>
            <a:r>
              <a:rPr lang="ko-KR" altLang="en-US" sz="2000" dirty="0">
                <a:solidFill>
                  <a:schemeClr val="accent6">
                    <a:lumMod val="75000"/>
                  </a:schemeClr>
                </a:solidFill>
              </a:rPr>
              <a:t>국가정보원장이 정한 정보보호시스템 유형별 도입요건을 </a:t>
            </a:r>
            <a:endParaRPr lang="en-US" altLang="ko-KR" sz="20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lvl="1"/>
            <a:r>
              <a:rPr lang="ko-KR" altLang="en-US" sz="2000" dirty="0" smtClean="0">
                <a:solidFill>
                  <a:schemeClr val="accent6">
                    <a:lumMod val="75000"/>
                  </a:schemeClr>
                </a:solidFill>
              </a:rPr>
              <a:t>준수한 제품</a:t>
            </a:r>
            <a:r>
              <a:rPr lang="en-US" altLang="ko-KR" sz="2000" dirty="0" smtClean="0">
                <a:solidFill>
                  <a:schemeClr val="accent6">
                    <a:lumMod val="75000"/>
                  </a:schemeClr>
                </a:solidFill>
              </a:rPr>
              <a:t>(</a:t>
            </a:r>
            <a:r>
              <a:rPr lang="ko-KR" altLang="en-US" sz="2000" dirty="0" smtClean="0">
                <a:solidFill>
                  <a:schemeClr val="accent6">
                    <a:lumMod val="75000"/>
                  </a:schemeClr>
                </a:solidFill>
              </a:rPr>
              <a:t>해당제품의 경우 </a:t>
            </a:r>
            <a:r>
              <a:rPr lang="en-US" altLang="ko-KR" sz="2000" dirty="0" smtClean="0">
                <a:solidFill>
                  <a:schemeClr val="accent6">
                    <a:lumMod val="75000"/>
                  </a:schemeClr>
                </a:solidFill>
              </a:rPr>
              <a:t>CC</a:t>
            </a:r>
            <a:r>
              <a:rPr lang="ko-KR" altLang="en-US" sz="2000" dirty="0" smtClean="0">
                <a:solidFill>
                  <a:schemeClr val="accent6">
                    <a:lumMod val="75000"/>
                  </a:schemeClr>
                </a:solidFill>
              </a:rPr>
              <a:t>인증 필수</a:t>
            </a:r>
            <a:r>
              <a:rPr lang="en-US" altLang="ko-KR" sz="2000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ko-KR" altLang="en-US" sz="2000" dirty="0"/>
          </a:p>
          <a:p>
            <a:pPr marL="0" lvl="1"/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76397" y="4782496"/>
            <a:ext cx="770465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ko-KR" sz="2000" dirty="0"/>
              <a:t>(</a:t>
            </a:r>
            <a:r>
              <a:rPr lang="ko-KR" altLang="en-US" sz="2000" dirty="0"/>
              <a:t>전자</a:t>
            </a:r>
            <a:r>
              <a:rPr lang="en-US" altLang="ko-KR" sz="2000" dirty="0"/>
              <a:t>)</a:t>
            </a:r>
            <a:r>
              <a:rPr lang="ko-KR" altLang="en-US" sz="2000" dirty="0"/>
              <a:t>세금계산서</a:t>
            </a:r>
            <a:r>
              <a:rPr lang="en-US" altLang="ko-KR" sz="2000" dirty="0"/>
              <a:t>, </a:t>
            </a:r>
            <a:r>
              <a:rPr lang="ko-KR" altLang="en-US" sz="2000" dirty="0" err="1" smtClean="0"/>
              <a:t>총매출장</a:t>
            </a:r>
            <a:r>
              <a:rPr lang="en-US" altLang="ko-KR" sz="2000" dirty="0"/>
              <a:t> </a:t>
            </a:r>
            <a:r>
              <a:rPr lang="ko-KR" altLang="en-US" sz="2000" dirty="0" smtClean="0"/>
              <a:t>제출</a:t>
            </a:r>
            <a:endParaRPr lang="ko-KR" altLang="en-US" sz="2000" dirty="0"/>
          </a:p>
          <a:p>
            <a:pPr lvl="0"/>
            <a:r>
              <a:rPr lang="ko-KR" altLang="en-US" spc="-150" dirty="0"/>
              <a:t> </a:t>
            </a:r>
            <a:r>
              <a:rPr lang="en-US" altLang="ko-KR" spc="-150" dirty="0" smtClean="0"/>
              <a:t>(</a:t>
            </a:r>
            <a:r>
              <a:rPr lang="ko-KR" altLang="en-US" spc="-150" dirty="0" smtClean="0"/>
              <a:t>서류제출일 기준</a:t>
            </a:r>
            <a:r>
              <a:rPr lang="en-US" altLang="ko-KR" spc="-150" dirty="0" smtClean="0">
                <a:solidFill>
                  <a:srgbClr val="0070C0"/>
                </a:solidFill>
              </a:rPr>
              <a:t>)</a:t>
            </a:r>
            <a:r>
              <a:rPr lang="ko-KR" altLang="en-US" spc="-150" dirty="0" smtClean="0">
                <a:solidFill>
                  <a:srgbClr val="0070C0"/>
                </a:solidFill>
              </a:rPr>
              <a:t> </a:t>
            </a:r>
            <a:r>
              <a:rPr lang="ko-KR" altLang="en-US" b="1" u="sng" spc="-150" dirty="0" smtClean="0">
                <a:solidFill>
                  <a:srgbClr val="0070C0"/>
                </a:solidFill>
              </a:rPr>
              <a:t>서류제출일 </a:t>
            </a:r>
            <a:r>
              <a:rPr lang="en-US" altLang="ko-KR" b="1" u="sng" spc="-150" dirty="0">
                <a:solidFill>
                  <a:srgbClr val="0070C0"/>
                </a:solidFill>
              </a:rPr>
              <a:t>~ </a:t>
            </a:r>
            <a:r>
              <a:rPr lang="en-US" altLang="ko-KR" b="1" u="sng" spc="-150" dirty="0">
                <a:solidFill>
                  <a:srgbClr val="0070C0"/>
                </a:solidFill>
                <a:latin typeface="HY강B" pitchFamily="18" charset="-127"/>
                <a:ea typeface="HY강B" pitchFamily="18" charset="-127"/>
              </a:rPr>
              <a:t>2</a:t>
            </a:r>
            <a:r>
              <a:rPr lang="ko-KR" altLang="en-US" b="1" u="sng" spc="-150" dirty="0" err="1">
                <a:solidFill>
                  <a:srgbClr val="0070C0"/>
                </a:solidFill>
              </a:rPr>
              <a:t>년이내</a:t>
            </a:r>
            <a:r>
              <a:rPr lang="ko-KR" altLang="en-US" spc="-150" dirty="0"/>
              <a:t>   </a:t>
            </a:r>
            <a:r>
              <a:rPr lang="ko-KR" altLang="en-US" spc="-150" dirty="0" err="1"/>
              <a:t>규격별</a:t>
            </a:r>
            <a:r>
              <a:rPr lang="ko-KR" altLang="en-US" spc="-150" dirty="0"/>
              <a:t>  최소 </a:t>
            </a:r>
            <a:r>
              <a:rPr lang="en-US" altLang="ko-KR" spc="-150" dirty="0">
                <a:latin typeface="HY강B" pitchFamily="18" charset="-127"/>
                <a:ea typeface="HY강B" pitchFamily="18" charset="-127"/>
              </a:rPr>
              <a:t>3</a:t>
            </a:r>
            <a:r>
              <a:rPr lang="ko-KR" altLang="en-US" spc="-150" dirty="0" smtClean="0"/>
              <a:t>건 이상의  거래실례가</a:t>
            </a:r>
            <a:endParaRPr lang="en-US" altLang="ko-KR" spc="-150" dirty="0" smtClean="0"/>
          </a:p>
        </p:txBody>
      </p:sp>
      <p:grpSp>
        <p:nvGrpSpPr>
          <p:cNvPr id="25" name="그룹 24"/>
          <p:cNvGrpSpPr/>
          <p:nvPr/>
        </p:nvGrpSpPr>
        <p:grpSpPr>
          <a:xfrm>
            <a:off x="533548" y="3842152"/>
            <a:ext cx="8414902" cy="838813"/>
            <a:chOff x="100555" y="1820524"/>
            <a:chExt cx="8001056" cy="809961"/>
          </a:xfrm>
        </p:grpSpPr>
        <p:sp>
          <p:nvSpPr>
            <p:cNvPr id="27" name="모서리가 둥근 직사각형 26"/>
            <p:cNvSpPr/>
            <p:nvPr/>
          </p:nvSpPr>
          <p:spPr>
            <a:xfrm>
              <a:off x="100555" y="1820524"/>
              <a:ext cx="8001056" cy="80996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모서리가 둥근 직사각형 4"/>
            <p:cNvSpPr/>
            <p:nvPr/>
          </p:nvSpPr>
          <p:spPr>
            <a:xfrm>
              <a:off x="144212" y="1860062"/>
              <a:ext cx="7921978" cy="7308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ko-KR" sz="2000" b="1" kern="1200" dirty="0" smtClean="0">
                  <a:solidFill>
                    <a:srgbClr val="FF9900"/>
                  </a:solidFill>
                  <a:latin typeface="HY견고딕" pitchFamily="18" charset="-127"/>
                  <a:ea typeface="HY견고딕" pitchFamily="18" charset="-127"/>
                </a:rPr>
                <a:t>(</a:t>
              </a:r>
              <a:r>
                <a:rPr lang="ko-KR" altLang="en-US" sz="2000" b="1" kern="1200" dirty="0" smtClean="0">
                  <a:solidFill>
                    <a:srgbClr val="FF9900"/>
                  </a:solidFill>
                  <a:latin typeface="HY견고딕" pitchFamily="18" charset="-127"/>
                  <a:ea typeface="HY견고딕" pitchFamily="18" charset="-127"/>
                </a:rPr>
                <a:t>가격검증</a:t>
              </a:r>
              <a:r>
                <a:rPr lang="en-US" altLang="ko-KR" sz="2000" b="1" kern="1200" dirty="0" smtClean="0">
                  <a:solidFill>
                    <a:srgbClr val="FF9900"/>
                  </a:solidFill>
                  <a:latin typeface="HY견고딕" pitchFamily="18" charset="-127"/>
                  <a:ea typeface="HY견고딕" pitchFamily="18" charset="-127"/>
                </a:rPr>
                <a:t>) </a:t>
              </a:r>
              <a:r>
                <a:rPr lang="ko-KR" altLang="en-US" sz="2000" b="1" kern="1200" dirty="0" err="1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규격별</a:t>
              </a:r>
              <a:r>
                <a:rPr lang="ko-KR" altLang="en-US" sz="2000" b="1" kern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  최소 </a:t>
              </a:r>
              <a:r>
                <a:rPr lang="en-US" altLang="ko-KR" sz="2000" b="1" u="sng" kern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3</a:t>
              </a:r>
              <a:r>
                <a:rPr lang="ko-KR" altLang="en-US" sz="2000" b="1" u="sng" kern="1200" dirty="0" smtClean="0">
                  <a:solidFill>
                    <a:schemeClr val="bg1"/>
                  </a:solidFill>
                  <a:latin typeface="HY견고딕" pitchFamily="18" charset="-127"/>
                  <a:ea typeface="HY견고딕" pitchFamily="18" charset="-127"/>
                </a:rPr>
                <a:t>건</a:t>
              </a:r>
              <a:r>
                <a:rPr lang="ko-KR" altLang="en-US" sz="2000" b="1" kern="1200" dirty="0" smtClean="0">
                  <a:latin typeface="HY견고딕" pitchFamily="18" charset="-127"/>
                  <a:ea typeface="HY견고딕" pitchFamily="18" charset="-127"/>
                </a:rPr>
                <a:t>  이상의  거래실례  및  유사거래 실례</a:t>
              </a:r>
              <a:endParaRPr lang="en-US" altLang="ko-KR" sz="2000" b="1" kern="1200" dirty="0" smtClean="0">
                <a:latin typeface="HY견고딕" pitchFamily="18" charset="-127"/>
                <a:ea typeface="HY견고딕" pitchFamily="18" charset="-127"/>
              </a:endParaRPr>
            </a:p>
            <a:p>
              <a:pPr lvl="0" algn="l" defTabSz="88900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ko-KR" altLang="en-US" sz="2000" b="1" kern="1200" dirty="0" smtClean="0">
                  <a:latin typeface="HY견고딕" pitchFamily="18" charset="-127"/>
                  <a:ea typeface="HY견고딕" pitchFamily="18" charset="-127"/>
                </a:rPr>
                <a:t>                증빙  가능 </a:t>
              </a:r>
              <a:r>
                <a:rPr lang="en-US" altLang="ko-KR" sz="2000" b="1" kern="1200" dirty="0" smtClean="0">
                  <a:latin typeface="HY견고딕" pitchFamily="18" charset="-127"/>
                  <a:ea typeface="HY견고딕" pitchFamily="18" charset="-127"/>
                </a:rPr>
                <a:t> </a:t>
              </a:r>
              <a:r>
                <a:rPr lang="ko-KR" altLang="en-US" sz="2000" b="1" kern="1200" dirty="0" smtClean="0">
                  <a:latin typeface="HY견고딕" pitchFamily="18" charset="-127"/>
                  <a:ea typeface="HY견고딕" pitchFamily="18" charset="-127"/>
                </a:rPr>
                <a:t>제품</a:t>
              </a:r>
              <a:endParaRPr lang="ko-KR" altLang="en-US" sz="2000" b="1" kern="1200" dirty="0">
                <a:latin typeface="HY견고딕" pitchFamily="18" charset="-127"/>
                <a:ea typeface="HY견고딕" pitchFamily="18" charset="-127"/>
              </a:endParaRPr>
            </a:p>
          </p:txBody>
        </p:sp>
      </p:grpSp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725084" y="5826518"/>
            <a:ext cx="8414902" cy="59658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0488" tIns="44450" rIns="90488" bIns="44450" anchor="ctr"/>
          <a:lstStyle/>
          <a:p>
            <a:pPr>
              <a:defRPr/>
            </a:pPr>
            <a:r>
              <a:rPr lang="en-US" altLang="ko-KR" b="1" dirty="0" smtClean="0">
                <a:latin typeface="굴림체" pitchFamily="49" charset="-127"/>
                <a:ea typeface="굴림체" pitchFamily="49" charset="-127"/>
              </a:rPr>
              <a:t>* </a:t>
            </a: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제조사 등록 원칙</a:t>
            </a:r>
            <a:r>
              <a:rPr lang="en-US" altLang="ko-KR" b="1" dirty="0" smtClean="0">
                <a:latin typeface="굴림체" pitchFamily="49" charset="-127"/>
                <a:ea typeface="굴림체" pitchFamily="49" charset="-127"/>
              </a:rPr>
              <a:t>, </a:t>
            </a: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공급사의 경우 제조사의 </a:t>
            </a:r>
            <a:r>
              <a:rPr lang="ko-KR" altLang="en-US" b="1" dirty="0" err="1" smtClean="0">
                <a:latin typeface="굴림체" pitchFamily="49" charset="-127"/>
                <a:ea typeface="굴림체" pitchFamily="49" charset="-127"/>
              </a:rPr>
              <a:t>물품공급및기술지원확약서</a:t>
            </a: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 </a:t>
            </a:r>
            <a:r>
              <a:rPr lang="ko-KR" altLang="en-US" b="1" dirty="0" smtClean="0">
                <a:latin typeface="굴림체" pitchFamily="49" charset="-127"/>
                <a:ea typeface="굴림체" pitchFamily="49" charset="-127"/>
              </a:rPr>
              <a:t>제출</a:t>
            </a:r>
            <a:endParaRPr lang="en-US" altLang="ko-KR" b="1" dirty="0">
              <a:latin typeface="굴림체" pitchFamily="49" charset="-127"/>
              <a:ea typeface="굴림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284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고려청자">
      <a:dk1>
        <a:sysClr val="windowText" lastClr="000000"/>
      </a:dk1>
      <a:lt1>
        <a:sysClr val="window" lastClr="FFFFFF"/>
      </a:lt1>
      <a:dk2>
        <a:srgbClr val="005466"/>
      </a:dk2>
      <a:lt2>
        <a:srgbClr val="D9F3F4"/>
      </a:lt2>
      <a:accent1>
        <a:srgbClr val="3F949A"/>
      </a:accent1>
      <a:accent2>
        <a:srgbClr val="4764B0"/>
      </a:accent2>
      <a:accent3>
        <a:srgbClr val="4FADD1"/>
      </a:accent3>
      <a:accent4>
        <a:srgbClr val="85B692"/>
      </a:accent4>
      <a:accent5>
        <a:srgbClr val="6B94E2"/>
      </a:accent5>
      <a:accent6>
        <a:srgbClr val="819BAB"/>
      </a:accent6>
      <a:hlink>
        <a:srgbClr val="7C0808"/>
      </a:hlink>
      <a:folHlink>
        <a:srgbClr val="0D356F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kern="0" cap="none" spc="0" normalizeH="0" baseline="0" noProof="0" dirty="0" smtClean="0">
            <a:ln>
              <a:noFill/>
            </a:ln>
            <a:solidFill>
              <a:srgbClr val="F79646">
                <a:lumMod val="50000"/>
              </a:srgbClr>
            </a:solidFill>
            <a:effectLst/>
            <a:uLnTx/>
            <a:uFillTx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Office 테마">
  <a:themeElements>
    <a:clrScheme name="고려청자">
      <a:dk1>
        <a:sysClr val="windowText" lastClr="000000"/>
      </a:dk1>
      <a:lt1>
        <a:sysClr val="window" lastClr="FFFFFF"/>
      </a:lt1>
      <a:dk2>
        <a:srgbClr val="005466"/>
      </a:dk2>
      <a:lt2>
        <a:srgbClr val="D9F3F4"/>
      </a:lt2>
      <a:accent1>
        <a:srgbClr val="3F949A"/>
      </a:accent1>
      <a:accent2>
        <a:srgbClr val="4764B0"/>
      </a:accent2>
      <a:accent3>
        <a:srgbClr val="4FADD1"/>
      </a:accent3>
      <a:accent4>
        <a:srgbClr val="85B692"/>
      </a:accent4>
      <a:accent5>
        <a:srgbClr val="6B94E2"/>
      </a:accent5>
      <a:accent6>
        <a:srgbClr val="819BAB"/>
      </a:accent6>
      <a:hlink>
        <a:srgbClr val="7C0808"/>
      </a:hlink>
      <a:folHlink>
        <a:srgbClr val="0D356F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1" i="0" u="none" strike="noStrike" kern="0" cap="none" spc="0" normalizeH="0" baseline="0" noProof="0" dirty="0" smtClean="0">
            <a:ln>
              <a:noFill/>
            </a:ln>
            <a:solidFill>
              <a:srgbClr val="F79646">
                <a:lumMod val="50000"/>
              </a:srgbClr>
            </a:solidFill>
            <a:effectLst/>
            <a:uLnTx/>
            <a:uFillTx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9900</TotalTime>
  <Words>3357</Words>
  <Application>Microsoft Office PowerPoint</Application>
  <PresentationFormat>A4 용지(210x297mm)</PresentationFormat>
  <Paragraphs>678</Paragraphs>
  <Slides>60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60</vt:i4>
      </vt:variant>
    </vt:vector>
  </HeadingPairs>
  <TitlesOfParts>
    <vt:vector size="62" baseType="lpstr">
      <vt:lpstr>Office 테마</vt:lpstr>
      <vt:lpstr>1_Office 테마</vt:lpstr>
      <vt:lpstr>PowerPoint 프레젠테이션</vt:lpstr>
      <vt:lpstr>PowerPoint 프레젠테이션</vt:lpstr>
      <vt:lpstr>              공공조달제도 개요</vt:lpstr>
      <vt:lpstr>PowerPoint 프레젠테이션</vt:lpstr>
      <vt:lpstr>PowerPoint 프레젠테이션</vt:lpstr>
      <vt:lpstr>              상용소프트웨어              제3자단가계약 제도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             제3자단가계약 절차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             나라장터 전자입찰 준비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            서비스상품 등록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Angry MOMO Presentation</dc:title>
  <dc:creator>madeit-top1</dc:creator>
  <cp:lastModifiedBy>user</cp:lastModifiedBy>
  <cp:revision>937</cp:revision>
  <cp:lastPrinted>2021-06-07T08:08:28Z</cp:lastPrinted>
  <dcterms:created xsi:type="dcterms:W3CDTF">2014-08-30T22:01:36Z</dcterms:created>
  <dcterms:modified xsi:type="dcterms:W3CDTF">2021-08-02T09:03:24Z</dcterms:modified>
</cp:coreProperties>
</file>